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2"/>
  </p:notesMasterIdLst>
  <p:sldIdLst>
    <p:sldId id="258" r:id="rId2"/>
    <p:sldId id="257" r:id="rId3"/>
    <p:sldId id="256" r:id="rId4"/>
    <p:sldId id="259"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72" r:id="rId19"/>
    <p:sldId id="298" r:id="rId20"/>
    <p:sldId id="266" r:id="rId21"/>
    <p:sldId id="260" r:id="rId22"/>
    <p:sldId id="261" r:id="rId23"/>
    <p:sldId id="262" r:id="rId24"/>
    <p:sldId id="263"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31" r:id="rId51"/>
    <p:sldId id="324" r:id="rId52"/>
    <p:sldId id="325" r:id="rId53"/>
    <p:sldId id="326" r:id="rId54"/>
    <p:sldId id="327" r:id="rId55"/>
    <p:sldId id="328" r:id="rId56"/>
    <p:sldId id="329" r:id="rId57"/>
    <p:sldId id="330" r:id="rId58"/>
    <p:sldId id="264" r:id="rId59"/>
    <p:sldId id="265" r:id="rId60"/>
    <p:sldId id="332" r:id="rId61"/>
    <p:sldId id="333" r:id="rId62"/>
    <p:sldId id="334" r:id="rId63"/>
    <p:sldId id="335" r:id="rId64"/>
    <p:sldId id="336" r:id="rId65"/>
    <p:sldId id="337" r:id="rId66"/>
    <p:sldId id="339" r:id="rId67"/>
    <p:sldId id="338" r:id="rId68"/>
    <p:sldId id="340" r:id="rId69"/>
    <p:sldId id="277" r:id="rId70"/>
    <p:sldId id="278" r:id="rId71"/>
  </p:sldIdLst>
  <p:sldSz cx="9144000" cy="5143500" type="screen16x9"/>
  <p:notesSz cx="6858000" cy="9144000"/>
  <p:embeddedFontLst>
    <p:embeddedFont>
      <p:font typeface="Titillium Web" charset="0"/>
      <p:regular r:id="rId73"/>
      <p:bold r:id="rId74"/>
      <p:italic r:id="rId75"/>
      <p:boldItalic r:id="rId76"/>
    </p:embeddedFont>
    <p:embeddedFont>
      <p:font typeface="Saira SemiCondensed Medium" charset="0"/>
      <p:regular r:id="rId77"/>
      <p:bold r:id="rId78"/>
    </p:embeddedFont>
    <p:embeddedFont>
      <p:font typeface="Saira Semi Condensed" charset="0"/>
      <p:regular r:id="rId79"/>
      <p:bold r:id="rId80"/>
    </p:embeddedFont>
    <p:embeddedFont>
      <p:font typeface="Inria Sans Light" charset="0"/>
      <p:regular r:id="rId81"/>
      <p:bold r:id="rId82"/>
      <p:italic r:id="rId83"/>
      <p:boldItalic r:id="rId84"/>
    </p:embeddedFont>
    <p:embeddedFont>
      <p:font typeface="Calibri"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C9A6E6C-32C7-4044-B90D-7F7298AF8F69}">
  <a:tblStyle styleId="{7C9A6E6C-32C7-4044-B90D-7F7298AF8F6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94660"/>
  </p:normalViewPr>
  <p:slideViewPr>
    <p:cSldViewPr>
      <p:cViewPr>
        <p:scale>
          <a:sx n="102" d="100"/>
          <a:sy n="102" d="100"/>
        </p:scale>
        <p:origin x="-606" y="2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5929296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4"/>
          <p:cNvSpPr txBox="1">
            <a:spLocks noGrp="1"/>
          </p:cNvSpPr>
          <p:nvPr>
            <p:ph type="ctrTitle" idx="4294967295"/>
          </p:nvPr>
        </p:nvSpPr>
        <p:spPr>
          <a:xfrm>
            <a:off x="1207774" y="1050000"/>
            <a:ext cx="5269225"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smtClean="0"/>
              <a:t>Dumbways Bootcamp DevOps!</a:t>
            </a:r>
            <a:endParaRPr sz="4000" dirty="0"/>
          </a:p>
        </p:txBody>
      </p:sp>
      <p:sp>
        <p:nvSpPr>
          <p:cNvPr id="221" name="Google Shape;221;p14"/>
          <p:cNvSpPr txBox="1">
            <a:spLocks noGrp="1"/>
          </p:cNvSpPr>
          <p:nvPr>
            <p:ph type="subTitle" idx="4294967295"/>
          </p:nvPr>
        </p:nvSpPr>
        <p:spPr>
          <a:xfrm>
            <a:off x="1207774" y="1984148"/>
            <a:ext cx="4735825" cy="210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smtClean="0">
                <a:solidFill>
                  <a:schemeClr val="accent4"/>
                </a:solidFill>
              </a:rPr>
              <a:t>Khaerul Anwar</a:t>
            </a:r>
            <a:endParaRPr b="1" dirty="0" smtClean="0">
              <a:solidFill>
                <a:schemeClr val="accent4"/>
              </a:solidFill>
            </a:endParaRPr>
          </a:p>
          <a:p>
            <a:pPr marL="0" lvl="0" indent="0" algn="l" rtl="0">
              <a:spcBef>
                <a:spcPts val="600"/>
              </a:spcBef>
              <a:spcAft>
                <a:spcPts val="0"/>
              </a:spcAft>
              <a:buClr>
                <a:schemeClr val="dk1"/>
              </a:buClr>
              <a:buSzPts val="1100"/>
              <a:buFont typeface="Arial"/>
              <a:buNone/>
            </a:pPr>
            <a:r>
              <a:rPr lang="en-US" dirty="0" smtClean="0"/>
              <a:t>Persentasi Materi Minggu Pertama</a:t>
            </a:r>
            <a:endParaRPr b="1" dirty="0"/>
          </a:p>
        </p:txBody>
      </p:sp>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r>
              <a:rPr lang="en" dirty="0" smtClean="0"/>
              <a:t>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7</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885950"/>
            <a:ext cx="3481993" cy="26254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885950"/>
            <a:ext cx="3421644" cy="2579978"/>
          </a:xfrm>
          <a:prstGeom prst="rect">
            <a:avLst/>
          </a:prstGeom>
        </p:spPr>
      </p:pic>
      <p:sp>
        <p:nvSpPr>
          <p:cNvPr id="6" name="Google Shape;228;p15"/>
          <p:cNvSpPr txBox="1">
            <a:spLocks/>
          </p:cNvSpPr>
          <p:nvPr/>
        </p:nvSpPr>
        <p:spPr>
          <a:xfrm>
            <a:off x="3645996" y="1357595"/>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Done</a:t>
            </a:r>
            <a:endParaRPr lang="en-US" sz="1400" dirty="0"/>
          </a:p>
        </p:txBody>
      </p:sp>
    </p:spTree>
    <p:extLst>
      <p:ext uri="{BB962C8B-B14F-4D97-AF65-F5344CB8AC3E}">
        <p14:creationId xmlns:p14="http://schemas.microsoft.com/office/powerpoint/2010/main" val="2356030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8</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892406"/>
            <a:ext cx="3481993"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945" y="1885950"/>
            <a:ext cx="3408954" cy="2579978"/>
          </a:xfrm>
          <a:prstGeom prst="rect">
            <a:avLst/>
          </a:prstGeom>
        </p:spPr>
      </p:pic>
      <p:sp>
        <p:nvSpPr>
          <p:cNvPr id="6" name="Google Shape;228;p15"/>
          <p:cNvSpPr txBox="1">
            <a:spLocks/>
          </p:cNvSpPr>
          <p:nvPr/>
        </p:nvSpPr>
        <p:spPr>
          <a:xfrm>
            <a:off x="3352800" y="1352902"/>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SWAP : 2GB</a:t>
            </a:r>
          </a:p>
          <a:p>
            <a:pPr algn="ctr"/>
            <a:r>
              <a:rPr lang="en-US" sz="1400" dirty="0" smtClean="0"/>
              <a:t>Root : 10GB</a:t>
            </a:r>
          </a:p>
        </p:txBody>
      </p:sp>
    </p:spTree>
    <p:extLst>
      <p:ext uri="{BB962C8B-B14F-4D97-AF65-F5344CB8AC3E}">
        <p14:creationId xmlns:p14="http://schemas.microsoft.com/office/powerpoint/2010/main" val="3972287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9</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751" y="1885950"/>
            <a:ext cx="3480491" cy="26254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890705"/>
            <a:ext cx="3421644" cy="2570467"/>
          </a:xfrm>
          <a:prstGeom prst="rect">
            <a:avLst/>
          </a:prstGeom>
        </p:spPr>
      </p:pic>
      <p:sp>
        <p:nvSpPr>
          <p:cNvPr id="6" name="Google Shape;228;p15"/>
          <p:cNvSpPr txBox="1">
            <a:spLocks/>
          </p:cNvSpPr>
          <p:nvPr/>
        </p:nvSpPr>
        <p:spPr>
          <a:xfrm>
            <a:off x="3645996" y="1357595"/>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Done</a:t>
            </a:r>
            <a:endParaRPr lang="en-US" sz="1400" dirty="0"/>
          </a:p>
        </p:txBody>
      </p:sp>
    </p:spTree>
    <p:extLst>
      <p:ext uri="{BB962C8B-B14F-4D97-AF65-F5344CB8AC3E}">
        <p14:creationId xmlns:p14="http://schemas.microsoft.com/office/powerpoint/2010/main" val="3972287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10</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892406"/>
            <a:ext cx="3481993"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887542"/>
            <a:ext cx="3421644" cy="2576793"/>
          </a:xfrm>
          <a:prstGeom prst="rect">
            <a:avLst/>
          </a:prstGeom>
        </p:spPr>
      </p:pic>
      <p:sp>
        <p:nvSpPr>
          <p:cNvPr id="6" name="Google Shape;228;p15"/>
          <p:cNvSpPr txBox="1">
            <a:spLocks/>
          </p:cNvSpPr>
          <p:nvPr/>
        </p:nvSpPr>
        <p:spPr>
          <a:xfrm>
            <a:off x="3645996" y="1357595"/>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Done</a:t>
            </a:r>
            <a:endParaRPr lang="en-US" sz="1400" dirty="0"/>
          </a:p>
        </p:txBody>
      </p:sp>
    </p:spTree>
    <p:extLst>
      <p:ext uri="{BB962C8B-B14F-4D97-AF65-F5344CB8AC3E}">
        <p14:creationId xmlns:p14="http://schemas.microsoft.com/office/powerpoint/2010/main" val="3972287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11</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398" y="1892406"/>
            <a:ext cx="3459196"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330" y="1887542"/>
            <a:ext cx="3420184" cy="2576793"/>
          </a:xfrm>
          <a:prstGeom prst="rect">
            <a:avLst/>
          </a:prstGeom>
        </p:spPr>
      </p:pic>
      <p:sp>
        <p:nvSpPr>
          <p:cNvPr id="6" name="Google Shape;228;p15"/>
          <p:cNvSpPr txBox="1">
            <a:spLocks/>
          </p:cNvSpPr>
          <p:nvPr/>
        </p:nvSpPr>
        <p:spPr>
          <a:xfrm>
            <a:off x="1916398" y="1458068"/>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Isi identitas user</a:t>
            </a:r>
            <a:endParaRPr lang="en-US" sz="1400" dirty="0"/>
          </a:p>
        </p:txBody>
      </p:sp>
      <p:sp>
        <p:nvSpPr>
          <p:cNvPr id="7" name="Google Shape;228;p15"/>
          <p:cNvSpPr txBox="1">
            <a:spLocks/>
          </p:cNvSpPr>
          <p:nvPr/>
        </p:nvSpPr>
        <p:spPr>
          <a:xfrm>
            <a:off x="5375594" y="1545482"/>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Install OpenSSH agar bisa melakukan Remote</a:t>
            </a:r>
            <a:endParaRPr lang="en-US" sz="1400" dirty="0"/>
          </a:p>
        </p:txBody>
      </p:sp>
    </p:spTree>
    <p:extLst>
      <p:ext uri="{BB962C8B-B14F-4D97-AF65-F5344CB8AC3E}">
        <p14:creationId xmlns:p14="http://schemas.microsoft.com/office/powerpoint/2010/main" val="37805530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12</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60" y="1892406"/>
            <a:ext cx="3463472"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35" y="1887542"/>
            <a:ext cx="3421573" cy="2576793"/>
          </a:xfrm>
          <a:prstGeom prst="rect">
            <a:avLst/>
          </a:prstGeom>
        </p:spPr>
      </p:pic>
      <p:sp>
        <p:nvSpPr>
          <p:cNvPr id="6" name="Google Shape;228;p15"/>
          <p:cNvSpPr txBox="1">
            <a:spLocks/>
          </p:cNvSpPr>
          <p:nvPr/>
        </p:nvSpPr>
        <p:spPr>
          <a:xfrm>
            <a:off x="3276600" y="1268944"/>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Done dan tunggu sampai instalasi selesai</a:t>
            </a:r>
            <a:endParaRPr lang="en-US" sz="1400" dirty="0"/>
          </a:p>
        </p:txBody>
      </p:sp>
    </p:spTree>
    <p:extLst>
      <p:ext uri="{BB962C8B-B14F-4D97-AF65-F5344CB8AC3E}">
        <p14:creationId xmlns:p14="http://schemas.microsoft.com/office/powerpoint/2010/main" val="37805530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smtClean="0"/>
              <a:t>Setup Network VM</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13</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848239"/>
            <a:ext cx="3188470" cy="9787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4955" y="1885950"/>
            <a:ext cx="3929429" cy="2286000"/>
          </a:xfrm>
          <a:prstGeom prst="rect">
            <a:avLst/>
          </a:prstGeom>
        </p:spPr>
      </p:pic>
      <p:sp>
        <p:nvSpPr>
          <p:cNvPr id="6" name="Google Shape;228;p15"/>
          <p:cNvSpPr txBox="1">
            <a:spLocks/>
          </p:cNvSpPr>
          <p:nvPr/>
        </p:nvSpPr>
        <p:spPr>
          <a:xfrm>
            <a:off x="2286000" y="1200150"/>
            <a:ext cx="6019800" cy="422803"/>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Matikan VM ganti adapter menjadi Bridge agar vm bisa terhubung ke internet menggunakan koneksi pada komputer lokal</a:t>
            </a:r>
            <a:endParaRPr lang="en-US" sz="1400" dirty="0"/>
          </a:p>
        </p:txBody>
      </p:sp>
    </p:spTree>
    <p:extLst>
      <p:ext uri="{BB962C8B-B14F-4D97-AF65-F5344CB8AC3E}">
        <p14:creationId xmlns:p14="http://schemas.microsoft.com/office/powerpoint/2010/main" val="3338751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14</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394" y="1892406"/>
            <a:ext cx="3457204" cy="26125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716947"/>
            <a:ext cx="3421573" cy="917983"/>
          </a:xfrm>
          <a:prstGeom prst="rect">
            <a:avLst/>
          </a:prstGeom>
        </p:spPr>
      </p:pic>
      <p:sp>
        <p:nvSpPr>
          <p:cNvPr id="6" name="Google Shape;228;p15"/>
          <p:cNvSpPr txBox="1">
            <a:spLocks/>
          </p:cNvSpPr>
          <p:nvPr/>
        </p:nvSpPr>
        <p:spPr>
          <a:xfrm>
            <a:off x="1765289" y="1397390"/>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a:t>sudo vi /etc/netplan/00-installer-config.yaml</a:t>
            </a:r>
          </a:p>
        </p:txBody>
      </p:sp>
    </p:spTree>
    <p:extLst>
      <p:ext uri="{BB962C8B-B14F-4D97-AF65-F5344CB8AC3E}">
        <p14:creationId xmlns:p14="http://schemas.microsoft.com/office/powerpoint/2010/main" val="33387514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Install Application</a:t>
            </a:r>
            <a:endParaRPr dirty="0"/>
          </a:p>
        </p:txBody>
      </p:sp>
      <p:sp>
        <p:nvSpPr>
          <p:cNvPr id="376" name="Google Shape;376;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377" name="Google Shape;377;p28"/>
          <p:cNvGrpSpPr/>
          <p:nvPr/>
        </p:nvGrpSpPr>
        <p:grpSpPr>
          <a:xfrm>
            <a:off x="4800600" y="1646975"/>
            <a:ext cx="4264271" cy="3483050"/>
            <a:chOff x="5632317" y="1189775"/>
            <a:chExt cx="3305700" cy="3483050"/>
          </a:xfrm>
        </p:grpSpPr>
        <p:sp>
          <p:nvSpPr>
            <p:cNvPr id="378" name="Google Shape;378;p28"/>
            <p:cNvSpPr/>
            <p:nvPr/>
          </p:nvSpPr>
          <p:spPr>
            <a:xfrm>
              <a:off x="5632317"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Install Nodejs dan Clone</a:t>
              </a:r>
              <a:endParaRPr dirty="0">
                <a:solidFill>
                  <a:schemeClr val="lt1"/>
                </a:solidFill>
                <a:latin typeface="Saira Semi Condensed"/>
                <a:ea typeface="Saira Semi Condensed"/>
                <a:cs typeface="Saira Semi Condensed"/>
                <a:sym typeface="Saira Semi Condensed"/>
              </a:endParaRPr>
            </a:p>
          </p:txBody>
        </p:sp>
        <p:sp>
          <p:nvSpPr>
            <p:cNvPr id="379" name="Google Shape;379;p28"/>
            <p:cNvSpPr txBox="1"/>
            <p:nvPr/>
          </p:nvSpPr>
          <p:spPr>
            <a:xfrm>
              <a:off x="5824615" y="2057125"/>
              <a:ext cx="3049832"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000" dirty="0" smtClean="0">
                  <a:solidFill>
                    <a:schemeClr val="dk1"/>
                  </a:solidFill>
                  <a:latin typeface="Inria Sans Light"/>
                  <a:ea typeface="Inria Sans Light"/>
                  <a:cs typeface="Inria Sans Light"/>
                  <a:sym typeface="Inria Sans Light"/>
                </a:rPr>
                <a:t>~ curl </a:t>
              </a:r>
              <a:r>
                <a:rPr lang="en-US" sz="1000" dirty="0">
                  <a:solidFill>
                    <a:schemeClr val="dk1"/>
                  </a:solidFill>
                  <a:latin typeface="Inria Sans Light"/>
                  <a:ea typeface="Inria Sans Light"/>
                  <a:cs typeface="Inria Sans Light"/>
                  <a:sym typeface="Inria Sans Light"/>
                </a:rPr>
                <a:t>-sL https://deb.nodesource.com/setup_10.x | bash -</a:t>
              </a:r>
            </a:p>
            <a:p>
              <a:pPr lvl="0">
                <a:lnSpc>
                  <a:spcPct val="115000"/>
                </a:lnSpc>
              </a:pPr>
              <a:r>
                <a:rPr lang="en-US" sz="1000" dirty="0" smtClean="0">
                  <a:solidFill>
                    <a:schemeClr val="dk1"/>
                  </a:solidFill>
                  <a:latin typeface="Inria Sans Light"/>
                  <a:ea typeface="Inria Sans Light"/>
                  <a:cs typeface="Inria Sans Light"/>
                  <a:sym typeface="Inria Sans Light"/>
                </a:rPr>
                <a:t>~ apt </a:t>
              </a:r>
              <a:r>
                <a:rPr lang="en-US" sz="1000" dirty="0">
                  <a:solidFill>
                    <a:schemeClr val="dk1"/>
                  </a:solidFill>
                  <a:latin typeface="Inria Sans Light"/>
                  <a:ea typeface="Inria Sans Light"/>
                  <a:cs typeface="Inria Sans Light"/>
                  <a:sym typeface="Inria Sans Light"/>
                </a:rPr>
                <a:t>install nodejs </a:t>
              </a:r>
              <a:r>
                <a:rPr lang="en-US" sz="1000" dirty="0" smtClean="0">
                  <a:solidFill>
                    <a:schemeClr val="dk1"/>
                  </a:solidFill>
                  <a:latin typeface="Inria Sans Light"/>
                  <a:ea typeface="Inria Sans Light"/>
                  <a:cs typeface="Inria Sans Light"/>
                  <a:sym typeface="Inria Sans Light"/>
                </a:rPr>
                <a:t>–y</a:t>
              </a:r>
            </a:p>
            <a:p>
              <a:pPr lvl="0">
                <a:lnSpc>
                  <a:spcPct val="115000"/>
                </a:lnSpc>
              </a:pPr>
              <a:r>
                <a:rPr lang="en-US" sz="1000" dirty="0" smtClean="0">
                  <a:solidFill>
                    <a:schemeClr val="dk1"/>
                  </a:solidFill>
                  <a:latin typeface="Inria Sans Light"/>
                  <a:ea typeface="Inria Sans Light"/>
                  <a:cs typeface="Inria Sans Light"/>
                  <a:sym typeface="Inria Sans Light"/>
                </a:rPr>
                <a:t>~ git </a:t>
              </a:r>
              <a:r>
                <a:rPr lang="en-US" sz="1000" dirty="0">
                  <a:solidFill>
                    <a:schemeClr val="dk1"/>
                  </a:solidFill>
                  <a:latin typeface="Inria Sans Light"/>
                  <a:ea typeface="Inria Sans Light"/>
                  <a:cs typeface="Inria Sans Light"/>
                  <a:sym typeface="Inria Sans Light"/>
                </a:rPr>
                <a:t>clone https://github.com/DumbwaysDotId/DW15WDTPH_housy</a:t>
              </a:r>
            </a:p>
            <a:p>
              <a:pPr lvl="0">
                <a:lnSpc>
                  <a:spcPct val="115000"/>
                </a:lnSpc>
              </a:pPr>
              <a:r>
                <a:rPr lang="en-US" sz="1000" dirty="0" smtClean="0">
                  <a:solidFill>
                    <a:schemeClr val="dk1"/>
                  </a:solidFill>
                  <a:latin typeface="Inria Sans Light"/>
                  <a:ea typeface="Inria Sans Light"/>
                  <a:cs typeface="Inria Sans Light"/>
                  <a:sym typeface="Inria Sans Light"/>
                </a:rPr>
                <a:t>~ mv </a:t>
              </a:r>
              <a:r>
                <a:rPr lang="en-US" sz="1000" dirty="0">
                  <a:solidFill>
                    <a:schemeClr val="dk1"/>
                  </a:solidFill>
                  <a:latin typeface="Inria Sans Light"/>
                  <a:ea typeface="Inria Sans Light"/>
                  <a:cs typeface="Inria Sans Light"/>
                  <a:sym typeface="Inria Sans Light"/>
                </a:rPr>
                <a:t>DW15WDTPH_housy </a:t>
              </a:r>
              <a:r>
                <a:rPr lang="en-US" sz="1000" dirty="0" smtClean="0">
                  <a:solidFill>
                    <a:schemeClr val="dk1"/>
                  </a:solidFill>
                  <a:latin typeface="Inria Sans Light"/>
                  <a:ea typeface="Inria Sans Light"/>
                  <a:cs typeface="Inria Sans Light"/>
                  <a:sym typeface="Inria Sans Light"/>
                </a:rPr>
                <a:t>frontend</a:t>
              </a:r>
            </a:p>
            <a:p>
              <a:pPr lvl="0">
                <a:lnSpc>
                  <a:spcPct val="115000"/>
                </a:lnSpc>
              </a:pPr>
              <a:r>
                <a:rPr lang="en-US" sz="1000" dirty="0" smtClean="0">
                  <a:solidFill>
                    <a:schemeClr val="dk1"/>
                  </a:solidFill>
                  <a:latin typeface="Inria Sans Light"/>
                  <a:ea typeface="Inria Sans Light"/>
                  <a:cs typeface="Inria Sans Light"/>
                  <a:sym typeface="Inria Sans Light"/>
                </a:rPr>
                <a:t>~ cd frontend</a:t>
              </a:r>
              <a:endParaRPr lang="en-US" sz="1000" dirty="0">
                <a:solidFill>
                  <a:schemeClr val="dk1"/>
                </a:solidFill>
                <a:latin typeface="Inria Sans Light"/>
                <a:ea typeface="Inria Sans Light"/>
                <a:cs typeface="Inria Sans Light"/>
                <a:sym typeface="Inria Sans Light"/>
              </a:endParaRPr>
            </a:p>
            <a:p>
              <a:pPr lvl="0">
                <a:lnSpc>
                  <a:spcPct val="115000"/>
                </a:lnSpc>
              </a:pPr>
              <a:r>
                <a:rPr lang="en-US" sz="1000" dirty="0" smtClean="0">
                  <a:solidFill>
                    <a:schemeClr val="dk1"/>
                  </a:solidFill>
                  <a:latin typeface="Inria Sans Light"/>
                  <a:ea typeface="Inria Sans Light"/>
                  <a:cs typeface="Inria Sans Light"/>
                  <a:sym typeface="Inria Sans Light"/>
                </a:rPr>
                <a:t>~ npm install</a:t>
              </a:r>
            </a:p>
            <a:p>
              <a:pPr lvl="0">
                <a:lnSpc>
                  <a:spcPct val="115000"/>
                </a:lnSpc>
              </a:pPr>
              <a:r>
                <a:rPr lang="en-US" sz="1000" dirty="0" smtClean="0">
                  <a:solidFill>
                    <a:schemeClr val="dk1"/>
                  </a:solidFill>
                  <a:latin typeface="Inria Sans Light"/>
                  <a:ea typeface="Inria Sans Light"/>
                  <a:cs typeface="Inria Sans Light"/>
                  <a:sym typeface="Inria Sans Light"/>
                </a:rPr>
                <a:t>~ npm start</a:t>
              </a:r>
              <a:endParaRPr sz="1000" dirty="0">
                <a:solidFill>
                  <a:schemeClr val="dk1"/>
                </a:solidFill>
                <a:latin typeface="Inria Sans Light"/>
                <a:ea typeface="Inria Sans Light"/>
                <a:cs typeface="Inria Sans Light"/>
                <a:sym typeface="Inria Sans Light"/>
              </a:endParaRPr>
            </a:p>
          </p:txBody>
        </p:sp>
      </p:grpSp>
      <p:grpSp>
        <p:nvGrpSpPr>
          <p:cNvPr id="380" name="Google Shape;380;p28"/>
          <p:cNvGrpSpPr/>
          <p:nvPr/>
        </p:nvGrpSpPr>
        <p:grpSpPr>
          <a:xfrm>
            <a:off x="76200" y="1647189"/>
            <a:ext cx="2971800" cy="3482836"/>
            <a:chOff x="0" y="1189989"/>
            <a:chExt cx="3546900" cy="3482836"/>
          </a:xfrm>
        </p:grpSpPr>
        <p:sp>
          <p:nvSpPr>
            <p:cNvPr id="381" name="Google Shape;381;p28"/>
            <p:cNvSpPr/>
            <p:nvPr/>
          </p:nvSpPr>
          <p:spPr>
            <a:xfrm>
              <a:off x="0" y="1189989"/>
              <a:ext cx="3546900" cy="66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Update Ubuntu</a:t>
              </a:r>
              <a:endParaRPr dirty="0">
                <a:solidFill>
                  <a:schemeClr val="lt1"/>
                </a:solidFill>
                <a:latin typeface="Saira Semi Condensed"/>
                <a:ea typeface="Saira Semi Condensed"/>
                <a:cs typeface="Saira Semi Condensed"/>
                <a:sym typeface="Saira Semi Condensed"/>
              </a:endParaRPr>
            </a:p>
          </p:txBody>
        </p:sp>
        <p:sp>
          <p:nvSpPr>
            <p:cNvPr id="382" name="Google Shape;382;p28"/>
            <p:cNvSpPr txBox="1"/>
            <p:nvPr/>
          </p:nvSpPr>
          <p:spPr>
            <a:xfrm>
              <a:off x="0" y="2057125"/>
              <a:ext cx="3129618"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smtClean="0">
                  <a:solidFill>
                    <a:schemeClr val="dk1"/>
                  </a:solidFill>
                  <a:latin typeface="Inria Sans Light"/>
                  <a:ea typeface="Inria Sans Light"/>
                  <a:cs typeface="Inria Sans Light"/>
                  <a:sym typeface="Inria Sans Light"/>
                </a:rPr>
                <a:t>~ sudo su</a:t>
              </a:r>
              <a:endParaRPr lang="en-US" sz="1200" dirty="0">
                <a:solidFill>
                  <a:schemeClr val="dk1"/>
                </a:solidFill>
                <a:latin typeface="Inria Sans Light"/>
                <a:ea typeface="Inria Sans Light"/>
                <a:cs typeface="Inria Sans Light"/>
                <a:sym typeface="Inria Sans Light"/>
              </a:endParaRPr>
            </a:p>
            <a:p>
              <a:pPr marL="0" lvl="0" indent="0" algn="l" rtl="0">
                <a:lnSpc>
                  <a:spcPct val="115000"/>
                </a:lnSpc>
                <a:spcBef>
                  <a:spcPts val="0"/>
                </a:spcBef>
                <a:spcAft>
                  <a:spcPts val="0"/>
                </a:spcAft>
                <a:buNone/>
              </a:pPr>
              <a:r>
                <a:rPr lang="en" sz="1200" dirty="0" smtClean="0">
                  <a:solidFill>
                    <a:schemeClr val="dk1"/>
                  </a:solidFill>
                  <a:latin typeface="Inria Sans Light"/>
                  <a:ea typeface="Inria Sans Light"/>
                  <a:cs typeface="Inria Sans Light"/>
                  <a:sym typeface="Inria Sans Light"/>
                </a:rPr>
                <a:t>~ apt update &amp;&amp; sudo apt upgrade</a:t>
              </a:r>
              <a:endParaRPr sz="1200" dirty="0">
                <a:solidFill>
                  <a:schemeClr val="dk1"/>
                </a:solidFill>
                <a:latin typeface="Inria Sans Light"/>
                <a:ea typeface="Inria Sans Light"/>
                <a:cs typeface="Inria Sans Light"/>
                <a:sym typeface="Inria Sans Light"/>
              </a:endParaRPr>
            </a:p>
          </p:txBody>
        </p:sp>
      </p:grpSp>
      <p:grpSp>
        <p:nvGrpSpPr>
          <p:cNvPr id="383" name="Google Shape;383;p28"/>
          <p:cNvGrpSpPr/>
          <p:nvPr/>
        </p:nvGrpSpPr>
        <p:grpSpPr>
          <a:xfrm>
            <a:off x="2743201" y="1646975"/>
            <a:ext cx="2362199" cy="3483050"/>
            <a:chOff x="2944204" y="1189775"/>
            <a:chExt cx="3305700" cy="3483050"/>
          </a:xfrm>
        </p:grpSpPr>
        <p:sp>
          <p:nvSpPr>
            <p:cNvPr id="384" name="Google Shape;384;p28"/>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Install Nginx</a:t>
              </a:r>
              <a:endParaRPr dirty="0">
                <a:solidFill>
                  <a:schemeClr val="lt1"/>
                </a:solidFill>
                <a:latin typeface="Saira Semi Condensed"/>
                <a:ea typeface="Saira Semi Condensed"/>
                <a:cs typeface="Saira Semi Condensed"/>
                <a:sym typeface="Saira Semi Condensed"/>
              </a:endParaRPr>
            </a:p>
          </p:txBody>
        </p:sp>
        <p:sp>
          <p:nvSpPr>
            <p:cNvPr id="385" name="Google Shape;385;p2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smtClean="0">
                  <a:solidFill>
                    <a:schemeClr val="dk1"/>
                  </a:solidFill>
                  <a:latin typeface="Inria Sans Light"/>
                  <a:ea typeface="Inria Sans Light"/>
                  <a:cs typeface="Inria Sans Light"/>
                  <a:sym typeface="Inria Sans Light"/>
                </a:rPr>
                <a:t>~ apt install nginx –y</a:t>
              </a:r>
            </a:p>
            <a:p>
              <a:pPr marL="0" lvl="0" indent="0" algn="l" rtl="0">
                <a:lnSpc>
                  <a:spcPct val="115000"/>
                </a:lnSpc>
                <a:spcBef>
                  <a:spcPts val="0"/>
                </a:spcBef>
                <a:spcAft>
                  <a:spcPts val="0"/>
                </a:spcAft>
                <a:buNone/>
              </a:pPr>
              <a:r>
                <a:rPr lang="en" sz="1200" dirty="0" smtClean="0">
                  <a:solidFill>
                    <a:schemeClr val="dk1"/>
                  </a:solidFill>
                  <a:latin typeface="Inria Sans Light"/>
                  <a:ea typeface="Inria Sans Light"/>
                  <a:cs typeface="Inria Sans Light"/>
                  <a:sym typeface="Inria Sans Light"/>
                </a:rPr>
                <a:t>~ apt start nginx</a:t>
              </a:r>
              <a:endParaRPr sz="1200" dirty="0">
                <a:solidFill>
                  <a:schemeClr val="dk1"/>
                </a:solidFill>
                <a:latin typeface="Inria Sans Light"/>
                <a:ea typeface="Inria Sans Light"/>
                <a:cs typeface="Inria Sans Light"/>
                <a:sym typeface="Inria Sans Light"/>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Install Application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1</a:t>
            </a:r>
            <a:endParaRPr b="1" dirty="0">
              <a:solidFill>
                <a:schemeClr val="dk1"/>
              </a:solidFill>
              <a:latin typeface="Saira Semi Condensed"/>
              <a:ea typeface="Saira Semi Condensed"/>
              <a:cs typeface="Saira Semi Condensed"/>
              <a:sym typeface="Saira Semi Condense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56455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INSTRUCTIONS FOR USE</a:t>
            </a:r>
            <a:endParaRPr/>
          </a:p>
        </p:txBody>
      </p:sp>
      <p:sp>
        <p:nvSpPr>
          <p:cNvPr id="212" name="Google Shape;212;p13"/>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200" b="1" dirty="0" smtClean="0"/>
              <a:t>Amazon Web Services</a:t>
            </a:r>
            <a:endParaRPr sz="1200" dirty="0"/>
          </a:p>
          <a:p>
            <a:pPr marL="171450" lvl="0" indent="-171450" algn="l" rtl="0">
              <a:spcBef>
                <a:spcPts val="600"/>
              </a:spcBef>
              <a:spcAft>
                <a:spcPts val="0"/>
              </a:spcAft>
              <a:buFontTx/>
              <a:buChar char="-"/>
            </a:pPr>
            <a:r>
              <a:rPr lang="en-US" sz="1200" dirty="0" smtClean="0"/>
              <a:t>Create and Setup Server</a:t>
            </a:r>
          </a:p>
          <a:p>
            <a:pPr marL="171450" lvl="0" indent="-171450" algn="l" rtl="0">
              <a:spcBef>
                <a:spcPts val="600"/>
              </a:spcBef>
              <a:spcAft>
                <a:spcPts val="0"/>
              </a:spcAft>
              <a:buFontTx/>
              <a:buChar char="-"/>
            </a:pPr>
            <a:r>
              <a:rPr lang="en-US" sz="1200" dirty="0" smtClean="0"/>
              <a:t>Server for Deploy Application</a:t>
            </a:r>
          </a:p>
          <a:p>
            <a:pPr marL="171450" lvl="0" indent="-171450" algn="l" rtl="0">
              <a:spcBef>
                <a:spcPts val="600"/>
              </a:spcBef>
              <a:spcAft>
                <a:spcPts val="0"/>
              </a:spcAft>
              <a:buFontTx/>
              <a:buChar char="-"/>
            </a:pPr>
            <a:r>
              <a:rPr lang="en-US" sz="1200" dirty="0" smtClean="0"/>
              <a:t>Proxy Reverse</a:t>
            </a:r>
          </a:p>
          <a:p>
            <a:pPr marL="171450" lvl="0" indent="-171450" algn="l" rtl="0">
              <a:spcBef>
                <a:spcPts val="600"/>
              </a:spcBef>
              <a:spcAft>
                <a:spcPts val="0"/>
              </a:spcAft>
              <a:buFontTx/>
              <a:buChar char="-"/>
            </a:pPr>
            <a:r>
              <a:rPr lang="en-US" sz="1200" dirty="0" smtClean="0"/>
              <a:t>Custom Domain</a:t>
            </a:r>
          </a:p>
          <a:p>
            <a:pPr marL="171450" lvl="0" indent="-171450" algn="l" rtl="0">
              <a:spcBef>
                <a:spcPts val="600"/>
              </a:spcBef>
              <a:spcAft>
                <a:spcPts val="0"/>
              </a:spcAft>
              <a:buFontTx/>
              <a:buChar char="-"/>
            </a:pPr>
            <a:r>
              <a:rPr lang="en-US" sz="1200" dirty="0" smtClean="0"/>
              <a:t>SSL Configuration</a:t>
            </a:r>
            <a:endParaRPr sz="1200" dirty="0"/>
          </a:p>
          <a:p>
            <a:pPr marL="0" lvl="0" indent="0" algn="l" rtl="0">
              <a:spcBef>
                <a:spcPts val="600"/>
              </a:spcBef>
              <a:spcAft>
                <a:spcPts val="600"/>
              </a:spcAft>
              <a:buClr>
                <a:schemeClr val="dk1"/>
              </a:buClr>
              <a:buSzPts val="1100"/>
              <a:buFont typeface="Arial"/>
              <a:buNone/>
            </a:pPr>
            <a:endParaRPr sz="1200" b="1" dirty="0"/>
          </a:p>
        </p:txBody>
      </p:sp>
      <p:sp>
        <p:nvSpPr>
          <p:cNvPr id="213" name="Google Shape;213;p13"/>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200" b="1" dirty="0" smtClean="0"/>
              <a:t>Virtual Machine</a:t>
            </a:r>
            <a:endParaRPr sz="1200" dirty="0"/>
          </a:p>
          <a:p>
            <a:pPr marL="171450" lvl="0" indent="-171450" algn="l" rtl="0">
              <a:spcBef>
                <a:spcPts val="600"/>
              </a:spcBef>
              <a:spcAft>
                <a:spcPts val="0"/>
              </a:spcAft>
              <a:buClr>
                <a:schemeClr val="dk1"/>
              </a:buClr>
              <a:buSzPts val="1100"/>
              <a:buFontTx/>
              <a:buChar char="-"/>
            </a:pPr>
            <a:r>
              <a:rPr lang="en-US" sz="1200" dirty="0" smtClean="0"/>
              <a:t>Setup VM</a:t>
            </a:r>
          </a:p>
          <a:p>
            <a:pPr marL="171450" lvl="0" indent="-171450" algn="l" rtl="0">
              <a:spcBef>
                <a:spcPts val="600"/>
              </a:spcBef>
              <a:spcAft>
                <a:spcPts val="0"/>
              </a:spcAft>
              <a:buClr>
                <a:schemeClr val="dk1"/>
              </a:buClr>
              <a:buSzPts val="1100"/>
              <a:buFontTx/>
              <a:buChar char="-"/>
            </a:pPr>
            <a:r>
              <a:rPr lang="en-US" sz="1200" dirty="0" smtClean="0"/>
              <a:t>Setup Network</a:t>
            </a:r>
          </a:p>
          <a:p>
            <a:pPr marL="171450" lvl="0" indent="-171450" algn="l" rtl="0">
              <a:spcBef>
                <a:spcPts val="600"/>
              </a:spcBef>
              <a:spcAft>
                <a:spcPts val="0"/>
              </a:spcAft>
              <a:buClr>
                <a:schemeClr val="dk1"/>
              </a:buClr>
              <a:buSzPts val="1100"/>
              <a:buFontTx/>
              <a:buChar char="-"/>
            </a:pPr>
            <a:r>
              <a:rPr lang="en-US" sz="1200" dirty="0" smtClean="0"/>
              <a:t>Ubuntu Installation</a:t>
            </a:r>
          </a:p>
          <a:p>
            <a:pPr marL="171450" lvl="0" indent="-171450" algn="l" rtl="0">
              <a:spcBef>
                <a:spcPts val="600"/>
              </a:spcBef>
              <a:spcAft>
                <a:spcPts val="0"/>
              </a:spcAft>
              <a:buClr>
                <a:schemeClr val="dk1"/>
              </a:buClr>
              <a:buSzPts val="1100"/>
              <a:buFontTx/>
              <a:buChar char="-"/>
            </a:pPr>
            <a:endParaRPr sz="1200" dirty="0"/>
          </a:p>
        </p:txBody>
      </p:sp>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1"/>
        <p:cNvGrpSpPr/>
        <p:nvPr/>
      </p:nvGrpSpPr>
      <p:grpSpPr>
        <a:xfrm>
          <a:off x="0" y="0"/>
          <a:ext cx="0" cy="0"/>
          <a:chOff x="0" y="0"/>
          <a:chExt cx="0" cy="0"/>
        </a:xfrm>
      </p:grpSpPr>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p>
            <a:pPr marL="0" lvl="0" indent="0" algn="just">
              <a:spcAft>
                <a:spcPts val="600"/>
              </a:spcAft>
              <a:buNone/>
            </a:pPr>
            <a:r>
              <a:rPr lang="en-US" sz="1800" dirty="0">
                <a:solidFill>
                  <a:schemeClr val="tx1"/>
                </a:solidFill>
              </a:rPr>
              <a:t>Amazon Web Services adalah sekumpulan layanan-layanan berbasis Cloud Computing yang di sediakan oleh Amazon sejak tahun 2002. Meskipun salah satu perusahaan raksasa internet ini sering kita kenal untuk membeli buku dan lagu, tetapi sekarang Amazon telah menambah layanannya dalam hal infrastrutktur cloud computing. </a:t>
            </a:r>
            <a:endParaRPr lang="en-US" sz="1800" dirty="0" smtClean="0">
              <a:solidFill>
                <a:schemeClr val="tx1"/>
              </a:solidFill>
            </a:endParaRPr>
          </a:p>
          <a:p>
            <a:pPr marL="0" lvl="0" indent="0">
              <a:spcAft>
                <a:spcPts val="600"/>
              </a:spcAft>
              <a:buNone/>
            </a:pPr>
            <a:r>
              <a:rPr lang="en-US" sz="1800" dirty="0" smtClean="0">
                <a:solidFill>
                  <a:schemeClr val="tx1"/>
                </a:solidFill>
              </a:rPr>
              <a:t>~ Wikipedia</a:t>
            </a:r>
            <a:endParaRPr lang="en-US" sz="1800" dirty="0">
              <a:solidFill>
                <a:schemeClr val="tx1"/>
              </a:solidFill>
            </a:endParaRPr>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Cloud Computing</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lvl="0">
              <a:spcBef>
                <a:spcPts val="600"/>
              </a:spcBef>
            </a:pPr>
            <a:r>
              <a:rPr lang="en-US" dirty="0" smtClean="0"/>
              <a:t>Setup </a:t>
            </a:r>
            <a:r>
              <a:rPr lang="en-US" dirty="0"/>
              <a:t>Public dan Private Server</a:t>
            </a:r>
          </a:p>
          <a:p>
            <a:pPr lvl="0">
              <a:spcBef>
                <a:spcPts val="600"/>
              </a:spcBef>
            </a:pPr>
            <a:r>
              <a:rPr lang="en-US" dirty="0"/>
              <a:t>Server Application</a:t>
            </a:r>
          </a:p>
          <a:p>
            <a:pPr lvl="0">
              <a:spcBef>
                <a:spcPts val="600"/>
              </a:spcBef>
            </a:pPr>
            <a:r>
              <a:rPr lang="en-US" dirty="0"/>
              <a:t>Reverse Proxy</a:t>
            </a:r>
          </a:p>
          <a:p>
            <a:pPr lvl="0">
              <a:spcBef>
                <a:spcPts val="600"/>
              </a:spcBef>
            </a:pPr>
            <a:r>
              <a:rPr lang="en-US" dirty="0"/>
              <a:t>Custom Domain</a:t>
            </a:r>
          </a:p>
          <a:p>
            <a:pPr lvl="0">
              <a:spcBef>
                <a:spcPts val="600"/>
              </a:spcBef>
            </a:pPr>
            <a:r>
              <a:rPr lang="en-US" dirty="0"/>
              <a:t>SSL Configuration</a:t>
            </a: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8"/>
          <p:cNvSpPr txBox="1">
            <a:spLocks noGrp="1"/>
          </p:cNvSpPr>
          <p:nvPr>
            <p:ph type="ctrTitle" idx="4294967295"/>
          </p:nvPr>
        </p:nvSpPr>
        <p:spPr>
          <a:xfrm>
            <a:off x="762000" y="590550"/>
            <a:ext cx="6019775" cy="12598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smtClean="0"/>
              <a:t>Kebutuhan</a:t>
            </a:r>
            <a:endParaRPr sz="6000" dirty="0"/>
          </a:p>
        </p:txBody>
      </p:sp>
      <p:sp>
        <p:nvSpPr>
          <p:cNvPr id="249" name="Google Shape;249;p18"/>
          <p:cNvSpPr txBox="1">
            <a:spLocks noGrp="1"/>
          </p:cNvSpPr>
          <p:nvPr>
            <p:ph type="subTitle" idx="4294967295"/>
          </p:nvPr>
        </p:nvSpPr>
        <p:spPr>
          <a:xfrm>
            <a:off x="838200" y="1885950"/>
            <a:ext cx="3048000" cy="11742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b="1" dirty="0" smtClean="0"/>
              <a:t>IP Address</a:t>
            </a:r>
          </a:p>
          <a:p>
            <a:pPr marL="0" lvl="0" indent="0" algn="l" rtl="0">
              <a:spcBef>
                <a:spcPts val="0"/>
              </a:spcBef>
              <a:spcAft>
                <a:spcPts val="600"/>
              </a:spcAft>
              <a:buNone/>
            </a:pPr>
            <a:r>
              <a:rPr lang="en-US" dirty="0" smtClean="0"/>
              <a:t>Public 10.50.1.0/24</a:t>
            </a:r>
          </a:p>
          <a:p>
            <a:pPr marL="0" lvl="0" indent="0" algn="l" rtl="0">
              <a:spcBef>
                <a:spcPts val="0"/>
              </a:spcBef>
              <a:spcAft>
                <a:spcPts val="600"/>
              </a:spcAft>
              <a:buNone/>
            </a:pPr>
            <a:r>
              <a:rPr lang="en-US" dirty="0" smtClean="0"/>
              <a:t>Private 10.50.2.0/24</a:t>
            </a:r>
            <a:endParaRPr dirty="0"/>
          </a:p>
        </p:txBody>
      </p:sp>
      <p:sp>
        <p:nvSpPr>
          <p:cNvPr id="262" name="Google Shape;262;p1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17" name="Google Shape;249;p18"/>
          <p:cNvSpPr txBox="1">
            <a:spLocks/>
          </p:cNvSpPr>
          <p:nvPr/>
        </p:nvSpPr>
        <p:spPr>
          <a:xfrm>
            <a:off x="5142722" y="1581150"/>
            <a:ext cx="3048000" cy="11742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Public Server</a:t>
            </a:r>
          </a:p>
          <a:p>
            <a:pPr marL="0" indent="0">
              <a:spcAft>
                <a:spcPts val="600"/>
              </a:spcAft>
              <a:buFont typeface="Inria Sans Light"/>
              <a:buNone/>
            </a:pPr>
            <a:r>
              <a:rPr lang="en-US" sz="2000" dirty="0" smtClean="0"/>
              <a:t>~ Nginx</a:t>
            </a:r>
          </a:p>
          <a:p>
            <a:pPr marL="0" indent="0">
              <a:spcAft>
                <a:spcPts val="600"/>
              </a:spcAft>
              <a:buFont typeface="Inria Sans Light"/>
              <a:buNone/>
            </a:pPr>
            <a:r>
              <a:rPr lang="en-US" sz="2000" dirty="0" smtClean="0"/>
              <a:t>~ Domain</a:t>
            </a:r>
          </a:p>
          <a:p>
            <a:pPr marL="0" indent="0">
              <a:spcAft>
                <a:spcPts val="600"/>
              </a:spcAft>
              <a:buFont typeface="Inria Sans Light"/>
              <a:buNone/>
            </a:pPr>
            <a:r>
              <a:rPr lang="en-US" sz="2000" dirty="0" smtClean="0"/>
              <a:t>~ SSL</a:t>
            </a:r>
            <a:endParaRPr lang="en-US" sz="2000" dirty="0"/>
          </a:p>
        </p:txBody>
      </p:sp>
      <p:sp>
        <p:nvSpPr>
          <p:cNvPr id="18" name="Google Shape;249;p18"/>
          <p:cNvSpPr txBox="1">
            <a:spLocks/>
          </p:cNvSpPr>
          <p:nvPr/>
        </p:nvSpPr>
        <p:spPr>
          <a:xfrm>
            <a:off x="5142722" y="3388616"/>
            <a:ext cx="3048000" cy="11742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Private Server</a:t>
            </a:r>
          </a:p>
          <a:p>
            <a:pPr marL="0" indent="0">
              <a:spcAft>
                <a:spcPts val="600"/>
              </a:spcAft>
              <a:buFont typeface="Inria Sans Light"/>
              <a:buNone/>
            </a:pPr>
            <a:r>
              <a:rPr lang="en-US" sz="2000" dirty="0" smtClean="0"/>
              <a:t>~ NodeJs</a:t>
            </a:r>
            <a:endParaRPr lang="en-US"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819149"/>
            <a:ext cx="6553200" cy="411086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428750"/>
            <a:ext cx="7147330" cy="2958418"/>
          </a:xfrm>
          <a:prstGeom prst="rect">
            <a:avLst/>
          </a:prstGeom>
        </p:spPr>
      </p:pic>
      <p:sp>
        <p:nvSpPr>
          <p:cNvPr id="5" name="Google Shape;249;p18"/>
          <p:cNvSpPr txBox="1">
            <a:spLocks/>
          </p:cNvSpPr>
          <p:nvPr/>
        </p:nvSpPr>
        <p:spPr>
          <a:xfrm>
            <a:off x="1219200" y="9715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Subnet baru</a:t>
            </a:r>
            <a:endParaRPr lang="en-US" sz="2000" dirty="0"/>
          </a:p>
        </p:txBody>
      </p:sp>
    </p:spTree>
    <p:extLst>
      <p:ext uri="{BB962C8B-B14F-4D97-AF65-F5344CB8AC3E}">
        <p14:creationId xmlns:p14="http://schemas.microsoft.com/office/powerpoint/2010/main" val="3912226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276350"/>
            <a:ext cx="6553200" cy="3427201"/>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Public Subnet</a:t>
            </a:r>
            <a:endParaRPr lang="en-US" sz="2000" dirty="0"/>
          </a:p>
        </p:txBody>
      </p:sp>
    </p:spTree>
    <p:extLst>
      <p:ext uri="{BB962C8B-B14F-4D97-AF65-F5344CB8AC3E}">
        <p14:creationId xmlns:p14="http://schemas.microsoft.com/office/powerpoint/2010/main" val="3912226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00150"/>
            <a:ext cx="5858117" cy="3773273"/>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Private Subnet</a:t>
            </a:r>
            <a:endParaRPr lang="en-US" sz="2000" dirty="0"/>
          </a:p>
        </p:txBody>
      </p:sp>
    </p:spTree>
    <p:extLst>
      <p:ext uri="{BB962C8B-B14F-4D97-AF65-F5344CB8AC3E}">
        <p14:creationId xmlns:p14="http://schemas.microsoft.com/office/powerpoint/2010/main" val="39122266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163994"/>
            <a:ext cx="6163271" cy="3886201"/>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Internet Gateway</a:t>
            </a:r>
            <a:endParaRPr lang="en-US" sz="2000" dirty="0"/>
          </a:p>
        </p:txBody>
      </p:sp>
    </p:spTree>
    <p:extLst>
      <p:ext uri="{BB962C8B-B14F-4D97-AF65-F5344CB8AC3E}">
        <p14:creationId xmlns:p14="http://schemas.microsoft.com/office/powerpoint/2010/main" val="39122266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595465"/>
            <a:ext cx="6163271" cy="3023259"/>
          </a:xfrm>
          <a:prstGeom prst="rect">
            <a:avLst/>
          </a:prstGeom>
        </p:spPr>
      </p:pic>
      <p:sp>
        <p:nvSpPr>
          <p:cNvPr id="5" name="Google Shape;249;p18"/>
          <p:cNvSpPr txBox="1">
            <a:spLocks/>
          </p:cNvSpPr>
          <p:nvPr/>
        </p:nvSpPr>
        <p:spPr>
          <a:xfrm>
            <a:off x="1396482" y="819150"/>
            <a:ext cx="55377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Hubungkan dengan VPC yang sudah dibuat sebelumnya</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752600" y="209550"/>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Virtual Machine</a:t>
            </a:r>
            <a:endParaRPr dirty="0"/>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98;p12"/>
          <p:cNvSpPr txBox="1">
            <a:spLocks/>
          </p:cNvSpPr>
          <p:nvPr/>
        </p:nvSpPr>
        <p:spPr>
          <a:xfrm>
            <a:off x="1752600" y="1506695"/>
            <a:ext cx="6634200" cy="11598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5400"/>
              <a:buFont typeface="Saira SemiCondensed Medium"/>
              <a:buNone/>
              <a:defRPr sz="54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sz="2000" dirty="0"/>
              <a:t>Mesin virtual atau mesin maya dalam ilmu komputer adalah implementasi perangkat lunak dari sebuah mesin komputer yang dapat menjalankan program sama seperti layaknya sebuah komputer asli. </a:t>
            </a:r>
            <a:endParaRPr lang="en-US" sz="2000" dirty="0" smtClean="0"/>
          </a:p>
          <a:p>
            <a:endParaRPr lang="en-US" sz="2000" dirty="0"/>
          </a:p>
          <a:p>
            <a:r>
              <a:rPr lang="en-US" sz="2000" dirty="0" smtClean="0"/>
              <a:t>~ Wikipedia</a:t>
            </a:r>
            <a:endParaRPr 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657351"/>
            <a:ext cx="6910374" cy="2616600"/>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Route Table</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798379"/>
            <a:ext cx="6163271" cy="2617432"/>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Pada Tab Route edit routes</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09741"/>
            <a:ext cx="6163271" cy="2394707"/>
          </a:xfrm>
          <a:prstGeom prst="rect">
            <a:avLst/>
          </a:prstGeom>
        </p:spPr>
      </p:pic>
      <p:sp>
        <p:nvSpPr>
          <p:cNvPr id="5" name="Google Shape;249;p18"/>
          <p:cNvSpPr txBox="1">
            <a:spLocks/>
          </p:cNvSpPr>
          <p:nvPr/>
        </p:nvSpPr>
        <p:spPr>
          <a:xfrm>
            <a:off x="1396482" y="819150"/>
            <a:ext cx="6375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Tambahkan Destination 0.0.0.0/0 dan Targetkan ke Internet gateway yang sudah dibuat sebelumnya</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18878"/>
            <a:ext cx="6163271" cy="2376433"/>
          </a:xfrm>
          <a:prstGeom prst="rect">
            <a:avLst/>
          </a:prstGeom>
        </p:spPr>
      </p:pic>
      <p:sp>
        <p:nvSpPr>
          <p:cNvPr id="5" name="Google Shape;249;p18"/>
          <p:cNvSpPr txBox="1">
            <a:spLocks/>
          </p:cNvSpPr>
          <p:nvPr/>
        </p:nvSpPr>
        <p:spPr>
          <a:xfrm>
            <a:off x="1396482" y="819150"/>
            <a:ext cx="5004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Pada Tab Association edit dan targetkan ke Public Subet</a:t>
            </a:r>
            <a:endParaRPr lang="en-US" sz="2000" dirty="0"/>
          </a:p>
        </p:txBody>
      </p:sp>
    </p:spTree>
    <p:extLst>
      <p:ext uri="{BB962C8B-B14F-4D97-AF65-F5344CB8AC3E}">
        <p14:creationId xmlns:p14="http://schemas.microsoft.com/office/powerpoint/2010/main" val="4714600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835198"/>
            <a:ext cx="6163271" cy="2543792"/>
          </a:xfrm>
          <a:prstGeom prst="rect">
            <a:avLst/>
          </a:prstGeom>
        </p:spPr>
      </p:pic>
      <p:sp>
        <p:nvSpPr>
          <p:cNvPr id="5" name="Google Shape;249;p18"/>
          <p:cNvSpPr txBox="1">
            <a:spLocks/>
          </p:cNvSpPr>
          <p:nvPr/>
        </p:nvSpPr>
        <p:spPr>
          <a:xfrm>
            <a:off x="1396482" y="819150"/>
            <a:ext cx="49281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NAT Instances gunakan amazon vpc nat pada Tab Community AMI</a:t>
            </a: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72834"/>
            <a:ext cx="6163271" cy="2268520"/>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Buat Internet Gateway</a:t>
            </a: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368" y="2114550"/>
            <a:ext cx="6163271" cy="2466216"/>
          </a:xfrm>
          <a:prstGeom prst="rect">
            <a:avLst/>
          </a:prstGeom>
        </p:spPr>
      </p:pic>
      <p:sp>
        <p:nvSpPr>
          <p:cNvPr id="5" name="Google Shape;249;p18"/>
          <p:cNvSpPr txBox="1">
            <a:spLocks/>
          </p:cNvSpPr>
          <p:nvPr/>
        </p:nvSpPr>
        <p:spPr>
          <a:xfrm>
            <a:off x="1396482" y="819150"/>
            <a:ext cx="7137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1100" b="1" dirty="0"/>
              <a:t>kemudian pada step ini sesuaikan seperti berikut:</a:t>
            </a:r>
          </a:p>
          <a:p>
            <a:pPr marL="171450" indent="-171450">
              <a:spcAft>
                <a:spcPts val="600"/>
              </a:spcAft>
              <a:buFont typeface="Wingdings" pitchFamily="2" charset="2"/>
              <a:buChar char="q"/>
            </a:pPr>
            <a:r>
              <a:rPr lang="en-US" sz="1100" b="1" dirty="0"/>
              <a:t>Network : Gunakan VPC-Server yang sudah dibuat sebelumnya</a:t>
            </a:r>
          </a:p>
          <a:p>
            <a:pPr marL="171450" indent="-171450">
              <a:spcAft>
                <a:spcPts val="600"/>
              </a:spcAft>
              <a:buFont typeface="Wingdings" pitchFamily="2" charset="2"/>
              <a:buChar char="q"/>
            </a:pPr>
            <a:r>
              <a:rPr lang="en-US" sz="1100" b="1" dirty="0"/>
              <a:t>Subnet : Gunakan Public Subnet</a:t>
            </a:r>
          </a:p>
          <a:p>
            <a:pPr marL="171450" indent="-171450">
              <a:spcAft>
                <a:spcPts val="600"/>
              </a:spcAft>
              <a:buFont typeface="Wingdings" pitchFamily="2" charset="2"/>
              <a:buChar char="q"/>
            </a:pPr>
            <a:r>
              <a:rPr lang="en-US" sz="1100" b="1" dirty="0"/>
              <a:t>Auto-Assign Public IP : enable</a:t>
            </a:r>
            <a:endParaRPr lang="en-US" sz="11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86706"/>
            <a:ext cx="6163271" cy="2240776"/>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80279"/>
            <a:ext cx="6163271" cy="2253631"/>
          </a:xfrm>
          <a:prstGeom prst="rect">
            <a:avLst/>
          </a:prstGeom>
        </p:spPr>
      </p:pic>
      <p:sp>
        <p:nvSpPr>
          <p:cNvPr id="5" name="Google Shape;249;p18"/>
          <p:cNvSpPr txBox="1">
            <a:spLocks/>
          </p:cNvSpPr>
          <p:nvPr/>
        </p:nvSpPr>
        <p:spPr>
          <a:xfrm>
            <a:off x="1396481" y="819150"/>
            <a:ext cx="6163271"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b="1" dirty="0" smtClean="0"/>
              <a:t>Type gunakan All Traffic dan source isi dengan ip network private subnet</a:t>
            </a: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39</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196481"/>
            <a:ext cx="6163271" cy="3821227"/>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3914297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Setup VM di VirtualBox</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1</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01998"/>
            <a:ext cx="3481993" cy="31223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201998"/>
            <a:ext cx="3421644" cy="31223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40</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859551"/>
            <a:ext cx="6163271" cy="2495086"/>
          </a:xfrm>
          <a:prstGeom prst="rect">
            <a:avLst/>
          </a:prstGeom>
        </p:spPr>
      </p:pic>
      <p:sp>
        <p:nvSpPr>
          <p:cNvPr id="5" name="Google Shape;249;p18"/>
          <p:cNvSpPr txBox="1">
            <a:spLocks/>
          </p:cNvSpPr>
          <p:nvPr/>
        </p:nvSpPr>
        <p:spPr>
          <a:xfrm>
            <a:off x="1396482" y="10096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Disable Source/Destination</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938" y="1196481"/>
            <a:ext cx="5818358" cy="3821227"/>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2092554"/>
            <a:ext cx="6163271" cy="2029080"/>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Private Subnet</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2361498"/>
            <a:ext cx="6163271" cy="1491191"/>
          </a:xfrm>
          <a:prstGeom prst="rect">
            <a:avLst/>
          </a:prstGeom>
        </p:spPr>
      </p:pic>
      <p:sp>
        <p:nvSpPr>
          <p:cNvPr id="5" name="Google Shape;249;p18"/>
          <p:cNvSpPr txBox="1">
            <a:spLocks/>
          </p:cNvSpPr>
          <p:nvPr/>
        </p:nvSpPr>
        <p:spPr>
          <a:xfrm>
            <a:off x="1396482" y="819150"/>
            <a:ext cx="5461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Pada Tab Route tambahkan destination 0.0.0.0/0 dan target arahkan ke instances yang baru dibuat</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892752"/>
            <a:ext cx="6163271" cy="2428685"/>
          </a:xfrm>
          <a:prstGeom prst="rect">
            <a:avLst/>
          </a:prstGeom>
        </p:spPr>
      </p:pic>
      <p:sp>
        <p:nvSpPr>
          <p:cNvPr id="5" name="Google Shape;249;p18"/>
          <p:cNvSpPr txBox="1">
            <a:spLocks/>
          </p:cNvSpPr>
          <p:nvPr/>
        </p:nvSpPr>
        <p:spPr>
          <a:xfrm>
            <a:off x="1396482" y="819150"/>
            <a:ext cx="43947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Pada tab association edit Subnet ID menjadi Privte Subnet</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14353"/>
            <a:ext cx="6163271" cy="2385482"/>
          </a:xfrm>
          <a:prstGeom prst="rect">
            <a:avLst/>
          </a:prstGeom>
        </p:spPr>
      </p:pic>
      <p:sp>
        <p:nvSpPr>
          <p:cNvPr id="5" name="Google Shape;249;p18"/>
          <p:cNvSpPr txBox="1">
            <a:spLocks/>
          </p:cNvSpPr>
          <p:nvPr/>
        </p:nvSpPr>
        <p:spPr>
          <a:xfrm>
            <a:off x="1396482" y="819150"/>
            <a:ext cx="4851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Instances baru untuk Public Server</a:t>
            </a: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72596"/>
            <a:ext cx="6163271" cy="2268996"/>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1" y="2190750"/>
            <a:ext cx="6942149" cy="2514600"/>
          </a:xfrm>
          <a:prstGeom prst="rect">
            <a:avLst/>
          </a:prstGeom>
        </p:spPr>
      </p:pic>
      <p:sp>
        <p:nvSpPr>
          <p:cNvPr id="5" name="Google Shape;249;p18"/>
          <p:cNvSpPr txBox="1">
            <a:spLocks/>
          </p:cNvSpPr>
          <p:nvPr/>
        </p:nvSpPr>
        <p:spPr>
          <a:xfrm>
            <a:off x="1396482" y="819150"/>
            <a:ext cx="6909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1800" b="1" dirty="0"/>
              <a:t>kemudian pada step ini sesuaikan seperti berikut:</a:t>
            </a:r>
          </a:p>
          <a:p>
            <a:pPr marL="171450" indent="-171450">
              <a:spcAft>
                <a:spcPts val="600"/>
              </a:spcAft>
              <a:buFont typeface="Wingdings" pitchFamily="2" charset="2"/>
              <a:buChar char="q"/>
            </a:pPr>
            <a:r>
              <a:rPr lang="en-US" sz="1400" dirty="0"/>
              <a:t>Network : Gunakan VPC-Server yang sudah dibuat sebelumnya</a:t>
            </a:r>
          </a:p>
          <a:p>
            <a:pPr marL="171450" indent="-171450">
              <a:spcAft>
                <a:spcPts val="600"/>
              </a:spcAft>
              <a:buFont typeface="Wingdings" pitchFamily="2" charset="2"/>
              <a:buChar char="q"/>
            </a:pPr>
            <a:r>
              <a:rPr lang="en-US" sz="1400" dirty="0"/>
              <a:t>Subnet : Gunakan Public Subnet</a:t>
            </a:r>
          </a:p>
          <a:p>
            <a:pPr marL="171450" indent="-171450">
              <a:spcAft>
                <a:spcPts val="600"/>
              </a:spcAft>
              <a:buFont typeface="Wingdings" pitchFamily="2" charset="2"/>
              <a:buChar char="q"/>
            </a:pPr>
            <a:r>
              <a:rPr lang="en-US" sz="1400" dirty="0"/>
              <a:t>Auto-Assign Public IP : disable</a:t>
            </a:r>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2" y="1977162"/>
            <a:ext cx="6163271" cy="2259865"/>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22875802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97" y="1885950"/>
            <a:ext cx="7650170" cy="2803934"/>
          </a:xfrm>
          <a:prstGeom prst="rect">
            <a:avLst/>
          </a:prstGeom>
        </p:spPr>
      </p:pic>
      <p:sp>
        <p:nvSpPr>
          <p:cNvPr id="5" name="Google Shape;249;p18"/>
          <p:cNvSpPr txBox="1">
            <a:spLocks/>
          </p:cNvSpPr>
          <p:nvPr/>
        </p:nvSpPr>
        <p:spPr>
          <a:xfrm>
            <a:off x="1379376" y="819150"/>
            <a:ext cx="5385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2000" b="1" dirty="0" smtClean="0"/>
              <a:t>Public Server Security Group</a:t>
            </a:r>
          </a:p>
          <a:p>
            <a:pPr>
              <a:buFont typeface="Wingdings" pitchFamily="2" charset="2"/>
              <a:buChar char="q"/>
            </a:pPr>
            <a:r>
              <a:rPr lang="en-US" sz="1400" dirty="0" smtClean="0"/>
              <a:t>22 </a:t>
            </a:r>
            <a:r>
              <a:rPr lang="en-US" sz="1400" dirty="0"/>
              <a:t>: port untuk akses SSH</a:t>
            </a:r>
          </a:p>
          <a:p>
            <a:pPr>
              <a:buFont typeface="Wingdings" pitchFamily="2" charset="2"/>
              <a:buChar char="q"/>
            </a:pPr>
            <a:r>
              <a:rPr lang="en-US" sz="1400" dirty="0"/>
              <a:t>80 : port untuk akses HTTP</a:t>
            </a:r>
          </a:p>
          <a:p>
            <a:pPr>
              <a:buFont typeface="Wingdings" pitchFamily="2" charset="2"/>
              <a:buChar char="q"/>
            </a:pPr>
            <a:r>
              <a:rPr lang="en-US" sz="1400" dirty="0"/>
              <a:t>443 : port untuk akses HTTPS</a:t>
            </a:r>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Setup VM di VirtualBox</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052" y="1201998"/>
            <a:ext cx="3377888" cy="31223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201998"/>
            <a:ext cx="2931880" cy="3122351"/>
          </a:xfrm>
          <a:prstGeom prst="rect">
            <a:avLst/>
          </a:prstGeom>
        </p:spPr>
      </p:pic>
    </p:spTree>
    <p:extLst>
      <p:ext uri="{BB962C8B-B14F-4D97-AF65-F5344CB8AC3E}">
        <p14:creationId xmlns:p14="http://schemas.microsoft.com/office/powerpoint/2010/main" val="1081978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692" y="1885949"/>
            <a:ext cx="7293908" cy="2914343"/>
          </a:xfrm>
          <a:prstGeom prst="rect">
            <a:avLst/>
          </a:prstGeom>
        </p:spPr>
      </p:pic>
      <p:sp>
        <p:nvSpPr>
          <p:cNvPr id="5" name="Google Shape;249;p18"/>
          <p:cNvSpPr txBox="1">
            <a:spLocks/>
          </p:cNvSpPr>
          <p:nvPr/>
        </p:nvSpPr>
        <p:spPr>
          <a:xfrm>
            <a:off x="1379376" y="819150"/>
            <a:ext cx="5385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a:buFont typeface="Wingdings" pitchFamily="2" charset="2"/>
              <a:buChar char="q"/>
            </a:pPr>
            <a:r>
              <a:rPr lang="en-US" sz="1400" dirty="0" smtClean="0"/>
              <a:t>22 </a:t>
            </a:r>
            <a:r>
              <a:rPr lang="en-US" sz="1400" dirty="0"/>
              <a:t>: port untuk akses SSH</a:t>
            </a:r>
          </a:p>
          <a:p>
            <a:pPr>
              <a:buFont typeface="Wingdings" pitchFamily="2" charset="2"/>
              <a:buChar char="q"/>
            </a:pPr>
            <a:r>
              <a:rPr lang="en-US" sz="1400" dirty="0"/>
              <a:t>80 : port untuk akses HTTP</a:t>
            </a:r>
          </a:p>
          <a:p>
            <a:pPr>
              <a:buFont typeface="Wingdings" pitchFamily="2" charset="2"/>
              <a:buChar char="q"/>
            </a:pPr>
            <a:r>
              <a:rPr lang="en-US" sz="1400" dirty="0"/>
              <a:t>443 : port untuk akses </a:t>
            </a:r>
            <a:r>
              <a:rPr lang="en-US" sz="1400" dirty="0" smtClean="0"/>
              <a:t>HTTPS</a:t>
            </a:r>
          </a:p>
          <a:p>
            <a:pPr>
              <a:buFont typeface="Wingdings" pitchFamily="2" charset="2"/>
              <a:buChar char="q"/>
            </a:pPr>
            <a:r>
              <a:rPr lang="en-US" sz="1400" dirty="0" smtClean="0"/>
              <a:t>3000 : port untuk aplikasi</a:t>
            </a:r>
            <a:endParaRPr lang="en-US" sz="1400" dirty="0"/>
          </a:p>
        </p:txBody>
      </p:sp>
      <p:sp>
        <p:nvSpPr>
          <p:cNvPr id="6" name="Google Shape;249;p18"/>
          <p:cNvSpPr txBox="1">
            <a:spLocks/>
          </p:cNvSpPr>
          <p:nvPr/>
        </p:nvSpPr>
        <p:spPr>
          <a:xfrm>
            <a:off x="4834035" y="768998"/>
            <a:ext cx="3861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2000" dirty="0" smtClean="0"/>
              <a:t>Arahkan Source ke IP Network Public Subnet</a:t>
            </a:r>
            <a:endParaRPr lang="en-US" sz="2000" dirty="0"/>
          </a:p>
        </p:txBody>
      </p:sp>
    </p:spTree>
    <p:extLst>
      <p:ext uri="{BB962C8B-B14F-4D97-AF65-F5344CB8AC3E}">
        <p14:creationId xmlns:p14="http://schemas.microsoft.com/office/powerpoint/2010/main" val="33750099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51</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57350"/>
            <a:ext cx="4419600" cy="2738642"/>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504950"/>
            <a:ext cx="5029200" cy="3458744"/>
          </a:xfrm>
          <a:prstGeom prst="rect">
            <a:avLst/>
          </a:prstGeom>
        </p:spPr>
      </p:pic>
      <p:sp>
        <p:nvSpPr>
          <p:cNvPr id="5" name="Google Shape;249;p18"/>
          <p:cNvSpPr txBox="1">
            <a:spLocks/>
          </p:cNvSpPr>
          <p:nvPr/>
        </p:nvSpPr>
        <p:spPr>
          <a:xfrm>
            <a:off x="1396482" y="819150"/>
            <a:ext cx="6375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Elastic IP agar server public mendapatkan ip dan tidak berubah-ubah ketika server dimatikan</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 y="1581150"/>
            <a:ext cx="7488431" cy="3048000"/>
          </a:xfrm>
          <a:prstGeom prst="rect">
            <a:avLst/>
          </a:prstGeom>
        </p:spPr>
      </p:pic>
      <p:sp>
        <p:nvSpPr>
          <p:cNvPr id="5" name="Google Shape;249;p18"/>
          <p:cNvSpPr txBox="1">
            <a:spLocks/>
          </p:cNvSpPr>
          <p:nvPr/>
        </p:nvSpPr>
        <p:spPr>
          <a:xfrm>
            <a:off x="1396482" y="819150"/>
            <a:ext cx="30480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Asosiasikan Elastic ip ke public server</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71" y="1504950"/>
            <a:ext cx="5083629" cy="3462398"/>
          </a:xfrm>
          <a:prstGeom prst="rect">
            <a:avLst/>
          </a:prstGeom>
        </p:spPr>
      </p:pic>
      <p:sp>
        <p:nvSpPr>
          <p:cNvPr id="5" name="Google Shape;249;p18"/>
          <p:cNvSpPr txBox="1">
            <a:spLocks/>
          </p:cNvSpPr>
          <p:nvPr/>
        </p:nvSpPr>
        <p:spPr>
          <a:xfrm>
            <a:off x="1396482" y="819150"/>
            <a:ext cx="67569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Hubungkan Elastic ip ke Instances Public Server beserta ip privatenya</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1581150"/>
            <a:ext cx="5257800" cy="3144269"/>
          </a:xfrm>
          <a:prstGeom prst="rect">
            <a:avLst/>
          </a:prstGeom>
        </p:spPr>
      </p:pic>
      <p:sp>
        <p:nvSpPr>
          <p:cNvPr id="5" name="Google Shape;249;p18"/>
          <p:cNvSpPr txBox="1">
            <a:spLocks/>
          </p:cNvSpPr>
          <p:nvPr/>
        </p:nvSpPr>
        <p:spPr>
          <a:xfrm>
            <a:off x="1396482" y="819150"/>
            <a:ext cx="61473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Lakukan remote Server menggunakan SSH untuk kedua server dan tambahkan user baru</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56</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809" y="1733550"/>
            <a:ext cx="5486400" cy="2616902"/>
          </a:xfrm>
          <a:prstGeom prst="rect">
            <a:avLst/>
          </a:prstGeom>
        </p:spPr>
      </p:pic>
      <p:sp>
        <p:nvSpPr>
          <p:cNvPr id="5" name="Google Shape;249;p18"/>
          <p:cNvSpPr txBox="1">
            <a:spLocks/>
          </p:cNvSpPr>
          <p:nvPr/>
        </p:nvSpPr>
        <p:spPr>
          <a:xfrm>
            <a:off x="1396482" y="8191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Rubah Config authentication SSHD pada tiap server agar setiap login tidak memerlukan keypair lagi</a:t>
            </a:r>
            <a:endParaRPr lang="en-US" sz="2000" dirty="0"/>
          </a:p>
        </p:txBody>
      </p:sp>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9"/>
          <p:cNvSpPr txBox="1">
            <a:spLocks noGrp="1"/>
          </p:cNvSpPr>
          <p:nvPr>
            <p:ph type="title"/>
          </p:nvPr>
        </p:nvSpPr>
        <p:spPr>
          <a:xfrm>
            <a:off x="1143000" y="285750"/>
            <a:ext cx="6728400" cy="351300"/>
          </a:xfrm>
          <a:prstGeom prst="rect">
            <a:avLst/>
          </a:prstGeom>
        </p:spPr>
        <p:txBody>
          <a:bodyPr spcFirstLastPara="1" wrap="square" lIns="0" tIns="0" rIns="0" bIns="0" anchor="ctr" anchorCtr="0">
            <a:noAutofit/>
          </a:bodyPr>
          <a:lstStyle/>
          <a:p>
            <a:pPr lvl="0"/>
            <a:r>
              <a:rPr lang="en-US" dirty="0"/>
              <a:t>Create and Setup Server</a:t>
            </a:r>
            <a:endParaRPr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57</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846" y="1885950"/>
            <a:ext cx="6163271" cy="892419"/>
          </a:xfrm>
          <a:prstGeom prst="rect">
            <a:avLst/>
          </a:prstGeom>
        </p:spPr>
      </p:pic>
      <p:sp>
        <p:nvSpPr>
          <p:cNvPr id="5" name="Google Shape;249;p18"/>
          <p:cNvSpPr txBox="1">
            <a:spLocks/>
          </p:cNvSpPr>
          <p:nvPr/>
        </p:nvSpPr>
        <p:spPr>
          <a:xfrm>
            <a:off x="1396482" y="819150"/>
            <a:ext cx="6223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Lakukan remote pada kedua server tanpa menggunakan keypair</a:t>
            </a:r>
            <a:endParaRPr lang="en-US" sz="2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401" y="3105150"/>
            <a:ext cx="6163271" cy="723065"/>
          </a:xfrm>
          <a:prstGeom prst="rect">
            <a:avLst/>
          </a:prstGeom>
        </p:spPr>
      </p:pic>
    </p:spTree>
    <p:extLst>
      <p:ext uri="{BB962C8B-B14F-4D97-AF65-F5344CB8AC3E}">
        <p14:creationId xmlns:p14="http://schemas.microsoft.com/office/powerpoint/2010/main" val="30842308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Server for Application</a:t>
            </a:r>
            <a:endParaRPr dirty="0"/>
          </a:p>
        </p:txBody>
      </p:sp>
      <p:sp>
        <p:nvSpPr>
          <p:cNvPr id="276" name="Google Shape;276;p20"/>
          <p:cNvSpPr txBox="1">
            <a:spLocks noGrp="1"/>
          </p:cNvSpPr>
          <p:nvPr>
            <p:ph type="body" idx="1"/>
          </p:nvPr>
        </p:nvSpPr>
        <p:spPr>
          <a:xfrm>
            <a:off x="914400" y="1581150"/>
            <a:ext cx="25146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smtClean="0"/>
              <a:t>Update Ubuntu</a:t>
            </a:r>
            <a:endParaRPr b="1" dirty="0"/>
          </a:p>
          <a:p>
            <a:pPr marL="0" lvl="0" indent="0">
              <a:spcBef>
                <a:spcPts val="600"/>
              </a:spcBef>
              <a:spcAft>
                <a:spcPts val="600"/>
              </a:spcAft>
              <a:buNone/>
            </a:pPr>
            <a:r>
              <a:rPr lang="en-US" sz="1400" dirty="0" smtClean="0"/>
              <a:t>~ sudo </a:t>
            </a:r>
            <a:r>
              <a:rPr lang="en-US" sz="1400" dirty="0"/>
              <a:t>apt update </a:t>
            </a:r>
            <a:endParaRPr lang="en-US" sz="1400" dirty="0" smtClean="0"/>
          </a:p>
          <a:p>
            <a:pPr marL="0" lvl="0" indent="0">
              <a:spcBef>
                <a:spcPts val="600"/>
              </a:spcBef>
              <a:spcAft>
                <a:spcPts val="600"/>
              </a:spcAft>
              <a:buNone/>
            </a:pPr>
            <a:r>
              <a:rPr lang="en-US" sz="1400" dirty="0" smtClean="0"/>
              <a:t>~ sudo </a:t>
            </a:r>
            <a:r>
              <a:rPr lang="en-US" sz="1400" dirty="0"/>
              <a:t>apt upgrade </a:t>
            </a:r>
            <a:br>
              <a:rPr lang="en-US" sz="1400" dirty="0"/>
            </a:br>
            <a:endParaRPr sz="1400" dirty="0"/>
          </a:p>
        </p:txBody>
      </p:sp>
      <p:sp>
        <p:nvSpPr>
          <p:cNvPr id="277" name="Google Shape;277;p20"/>
          <p:cNvSpPr txBox="1">
            <a:spLocks noGrp="1"/>
          </p:cNvSpPr>
          <p:nvPr>
            <p:ph type="body" idx="2"/>
          </p:nvPr>
        </p:nvSpPr>
        <p:spPr>
          <a:xfrm>
            <a:off x="3962400" y="1581150"/>
            <a:ext cx="43434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smtClean="0"/>
              <a:t>Install Nodejs</a:t>
            </a:r>
            <a:endParaRPr b="1" dirty="0"/>
          </a:p>
          <a:p>
            <a:pPr marL="0" lvl="0" indent="0">
              <a:spcBef>
                <a:spcPts val="600"/>
              </a:spcBef>
              <a:spcAft>
                <a:spcPts val="600"/>
              </a:spcAft>
              <a:buNone/>
            </a:pPr>
            <a:r>
              <a:rPr lang="en-US" sz="1400" dirty="0" smtClean="0"/>
              <a:t>~ curl </a:t>
            </a:r>
            <a:r>
              <a:rPr lang="en-US" sz="1400" dirty="0"/>
              <a:t>-sL https://deb.nodesource.com/setup_10.x | bash - </a:t>
            </a:r>
            <a:endParaRPr lang="en-US" sz="1400" dirty="0" smtClean="0"/>
          </a:p>
          <a:p>
            <a:pPr marL="0" lvl="0" indent="0">
              <a:spcBef>
                <a:spcPts val="600"/>
              </a:spcBef>
              <a:spcAft>
                <a:spcPts val="600"/>
              </a:spcAft>
              <a:buNone/>
            </a:pPr>
            <a:r>
              <a:rPr lang="en-US" sz="1400" dirty="0" smtClean="0"/>
              <a:t>~ sudo </a:t>
            </a:r>
            <a:r>
              <a:rPr lang="en-US" sz="1400" dirty="0"/>
              <a:t>apt install nodejs </a:t>
            </a:r>
            <a:r>
              <a:rPr lang="en-US" sz="1400" dirty="0" smtClean="0"/>
              <a:t>–y</a:t>
            </a:r>
          </a:p>
          <a:p>
            <a:pPr marL="0" lvl="0" indent="0">
              <a:spcBef>
                <a:spcPts val="600"/>
              </a:spcBef>
              <a:spcAft>
                <a:spcPts val="600"/>
              </a:spcAft>
              <a:buNone/>
            </a:pPr>
            <a:r>
              <a:rPr lang="en-US" sz="1400" dirty="0" smtClean="0"/>
              <a:t>~ sudo </a:t>
            </a:r>
            <a:r>
              <a:rPr lang="en-US" sz="1400" dirty="0"/>
              <a:t>npm install pm2 -g </a:t>
            </a:r>
            <a:endParaRPr lang="en-US" sz="1400" dirty="0" smtClean="0"/>
          </a:p>
          <a:p>
            <a:pPr marL="0" lvl="0" indent="0">
              <a:spcBef>
                <a:spcPts val="600"/>
              </a:spcBef>
              <a:spcAft>
                <a:spcPts val="600"/>
              </a:spcAft>
              <a:buNone/>
            </a:pPr>
            <a:r>
              <a:rPr lang="en-US" sz="1400" dirty="0" smtClean="0"/>
              <a:t>~ pm2 </a:t>
            </a:r>
            <a:r>
              <a:rPr lang="en-US" sz="1400" dirty="0"/>
              <a:t>start ecosystem.config.js</a:t>
            </a:r>
            <a:endParaRPr sz="1400" dirty="0"/>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smtClean="0"/>
              <a:t>Server for Application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581150"/>
            <a:ext cx="4419601" cy="13640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890" y="3209232"/>
            <a:ext cx="6516009" cy="12384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Setup VM di VirtualBox</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3</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201998"/>
            <a:ext cx="2952288" cy="31223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193" y="1201998"/>
            <a:ext cx="3955044" cy="1607190"/>
          </a:xfrm>
          <a:prstGeom prst="rect">
            <a:avLst/>
          </a:prstGeom>
        </p:spPr>
      </p:pic>
    </p:spTree>
    <p:extLst>
      <p:ext uri="{BB962C8B-B14F-4D97-AF65-F5344CB8AC3E}">
        <p14:creationId xmlns:p14="http://schemas.microsoft.com/office/powerpoint/2010/main" val="187737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smtClean="0"/>
              <a:t>Server for Application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47" y="1962150"/>
            <a:ext cx="4419601" cy="12805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887" y="3790949"/>
            <a:ext cx="6516009" cy="1238423"/>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Buat file ecosystem.config.js</a:t>
            </a:r>
            <a:endParaRPr lang="en-US" sz="2000" dirty="0"/>
          </a:p>
        </p:txBody>
      </p:sp>
      <p:sp>
        <p:nvSpPr>
          <p:cNvPr id="7" name="Google Shape;249;p18"/>
          <p:cNvSpPr txBox="1">
            <a:spLocks/>
          </p:cNvSpPr>
          <p:nvPr/>
        </p:nvSpPr>
        <p:spPr>
          <a:xfrm>
            <a:off x="1139887" y="3409949"/>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Clone housy dan rename menjadi /frontend</a:t>
            </a:r>
            <a:endParaRPr lang="en-US" sz="2000" dirty="0"/>
          </a:p>
        </p:txBody>
      </p:sp>
    </p:spTree>
    <p:extLst>
      <p:ext uri="{BB962C8B-B14F-4D97-AF65-F5344CB8AC3E}">
        <p14:creationId xmlns:p14="http://schemas.microsoft.com/office/powerpoint/2010/main" val="964657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smtClean="0"/>
              <a:t>Server for Application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46" y="1962149"/>
            <a:ext cx="5685454" cy="2863478"/>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Install PM2 dan jalankan file ecosystem.config.js</a:t>
            </a:r>
            <a:endParaRPr lang="en-US" sz="2000" dirty="0"/>
          </a:p>
        </p:txBody>
      </p:sp>
    </p:spTree>
    <p:extLst>
      <p:ext uri="{BB962C8B-B14F-4D97-AF65-F5344CB8AC3E}">
        <p14:creationId xmlns:p14="http://schemas.microsoft.com/office/powerpoint/2010/main" val="73741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dirty="0" smtClean="0"/>
              <a:t>Public Server – Reverse Proxy</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44" y="1843573"/>
            <a:ext cx="5685454" cy="1179429"/>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Lakukan update dan Upgrade pada server</a:t>
            </a:r>
            <a:endParaRPr lang="en-US"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208" y="3638550"/>
            <a:ext cx="4620270" cy="1171739"/>
          </a:xfrm>
          <a:prstGeom prst="rect">
            <a:avLst/>
          </a:prstGeom>
        </p:spPr>
      </p:pic>
      <p:sp>
        <p:nvSpPr>
          <p:cNvPr id="7" name="Google Shape;249;p18"/>
          <p:cNvSpPr txBox="1">
            <a:spLocks/>
          </p:cNvSpPr>
          <p:nvPr/>
        </p:nvSpPr>
        <p:spPr>
          <a:xfrm>
            <a:off x="1172547" y="31813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Install Nginx</a:t>
            </a:r>
            <a:endParaRPr lang="en-US" sz="2000" dirty="0"/>
          </a:p>
        </p:txBody>
      </p:sp>
    </p:spTree>
    <p:extLst>
      <p:ext uri="{BB962C8B-B14F-4D97-AF65-F5344CB8AC3E}">
        <p14:creationId xmlns:p14="http://schemas.microsoft.com/office/powerpoint/2010/main" val="400100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a:t>Public Server – Reverse Proxy</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47" y="1962150"/>
            <a:ext cx="5685454" cy="2141471"/>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Font typeface="Inria Sans Light"/>
              <a:buNone/>
            </a:pPr>
            <a:r>
              <a:rPr lang="en-US" sz="2000" dirty="0" smtClean="0"/>
              <a:t>Akses ip public pada browser</a:t>
            </a:r>
            <a:endParaRPr lang="en-US" sz="2000" dirty="0"/>
          </a:p>
        </p:txBody>
      </p:sp>
    </p:spTree>
    <p:extLst>
      <p:ext uri="{BB962C8B-B14F-4D97-AF65-F5344CB8AC3E}">
        <p14:creationId xmlns:p14="http://schemas.microsoft.com/office/powerpoint/2010/main" val="400100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a:t>Public Server – Reverse Proxy</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64</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543" y="1962150"/>
            <a:ext cx="5685454" cy="1286579"/>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2000" dirty="0" smtClean="0"/>
              <a:t>Buat file housy.conf pada ditektori </a:t>
            </a:r>
            <a:r>
              <a:rPr lang="en-US" sz="2000" dirty="0"/>
              <a:t>/etc/nginx/site-available/</a:t>
            </a:r>
            <a:endParaRPr lang="en-US" sz="2000" dirty="0"/>
          </a:p>
        </p:txBody>
      </p:sp>
      <p:sp>
        <p:nvSpPr>
          <p:cNvPr id="7" name="Google Shape;249;p18"/>
          <p:cNvSpPr txBox="1">
            <a:spLocks/>
          </p:cNvSpPr>
          <p:nvPr/>
        </p:nvSpPr>
        <p:spPr>
          <a:xfrm>
            <a:off x="1066800" y="3448050"/>
            <a:ext cx="73152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1600" dirty="0"/>
              <a:t>Setelah itu hubungkan file config kita ke direktori site-enable dan restart nginx dengan cara berikut </a:t>
            </a:r>
            <a:r>
              <a:rPr lang="en-US" sz="1600" dirty="0" smtClean="0"/>
              <a:t>:</a:t>
            </a:r>
          </a:p>
          <a:p>
            <a:pPr>
              <a:buFont typeface="Wingdings" pitchFamily="2" charset="2"/>
              <a:buChar char="q"/>
            </a:pPr>
            <a:r>
              <a:rPr lang="en-US" sz="1600" dirty="0" smtClean="0"/>
              <a:t>~ ln </a:t>
            </a:r>
            <a:r>
              <a:rPr lang="en-US" sz="1600" dirty="0"/>
              <a:t>-s /etc/nginx/site-available/housy.conf /etc/nginx/site-enabled/housy.conf </a:t>
            </a:r>
            <a:endParaRPr lang="en-US" sz="1600" dirty="0" smtClean="0"/>
          </a:p>
          <a:p>
            <a:pPr>
              <a:buFont typeface="Wingdings" pitchFamily="2" charset="2"/>
              <a:buChar char="q"/>
            </a:pPr>
            <a:r>
              <a:rPr lang="en-US" sz="1600" dirty="0" smtClean="0"/>
              <a:t>~ sudo </a:t>
            </a:r>
            <a:r>
              <a:rPr lang="en-US" sz="1600" dirty="0"/>
              <a:t>systemctl restart nginx</a:t>
            </a:r>
            <a:endParaRPr lang="en-US" sz="1600" dirty="0"/>
          </a:p>
        </p:txBody>
      </p:sp>
    </p:spTree>
    <p:extLst>
      <p:ext uri="{BB962C8B-B14F-4D97-AF65-F5344CB8AC3E}">
        <p14:creationId xmlns:p14="http://schemas.microsoft.com/office/powerpoint/2010/main" val="400100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smtClean="0"/>
              <a:t>Custom Domain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652" y="2266950"/>
            <a:ext cx="5548989" cy="1286579"/>
          </a:xfrm>
          <a:prstGeom prst="rect">
            <a:avLst/>
          </a:prstGeom>
        </p:spPr>
      </p:pic>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2000" dirty="0" smtClean="0"/>
              <a:t>Buat nama domain dan masukan ip server public dan rubah config housy.conf, dan rubah ip pada config menjadi domain</a:t>
            </a:r>
            <a:endParaRPr lang="en-US" sz="2000" dirty="0"/>
          </a:p>
        </p:txBody>
      </p:sp>
      <p:sp>
        <p:nvSpPr>
          <p:cNvPr id="7" name="Google Shape;249;p18"/>
          <p:cNvSpPr txBox="1">
            <a:spLocks/>
          </p:cNvSpPr>
          <p:nvPr/>
        </p:nvSpPr>
        <p:spPr>
          <a:xfrm>
            <a:off x="1066800" y="3448050"/>
            <a:ext cx="73152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endParaRPr lang="en-US" sz="1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318" y="3701920"/>
            <a:ext cx="5544324" cy="1333686"/>
          </a:xfrm>
          <a:prstGeom prst="rect">
            <a:avLst/>
          </a:prstGeom>
        </p:spPr>
      </p:pic>
    </p:spTree>
    <p:extLst>
      <p:ext uri="{BB962C8B-B14F-4D97-AF65-F5344CB8AC3E}">
        <p14:creationId xmlns:p14="http://schemas.microsoft.com/office/powerpoint/2010/main" val="949044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Server for Application</a:t>
            </a:r>
            <a:endParaRPr dirty="0"/>
          </a:p>
        </p:txBody>
      </p:sp>
      <p:sp>
        <p:nvSpPr>
          <p:cNvPr id="276" name="Google Shape;276;p20"/>
          <p:cNvSpPr txBox="1">
            <a:spLocks noGrp="1"/>
          </p:cNvSpPr>
          <p:nvPr>
            <p:ph type="body" idx="1"/>
          </p:nvPr>
        </p:nvSpPr>
        <p:spPr>
          <a:xfrm>
            <a:off x="228600" y="1581150"/>
            <a:ext cx="4038600" cy="303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smtClean="0"/>
              <a:t>Add Repository Certbot</a:t>
            </a:r>
            <a:endParaRPr b="1" dirty="0"/>
          </a:p>
          <a:p>
            <a:pPr marL="0" lvl="0" indent="0">
              <a:spcBef>
                <a:spcPts val="600"/>
              </a:spcBef>
              <a:spcAft>
                <a:spcPts val="600"/>
              </a:spcAft>
              <a:buNone/>
            </a:pPr>
            <a:r>
              <a:rPr lang="en-US" sz="1400" dirty="0" smtClean="0"/>
              <a:t>~ sudo </a:t>
            </a:r>
            <a:r>
              <a:rPr lang="en-US" sz="1400" dirty="0"/>
              <a:t>add-apt-repository ppa:certbot/certbot </a:t>
            </a:r>
            <a:endParaRPr lang="en-US" sz="1400" dirty="0" smtClean="0"/>
          </a:p>
          <a:p>
            <a:pPr marL="0" lvl="0" indent="0">
              <a:spcBef>
                <a:spcPts val="600"/>
              </a:spcBef>
              <a:spcAft>
                <a:spcPts val="600"/>
              </a:spcAft>
              <a:buNone/>
            </a:pPr>
            <a:r>
              <a:rPr lang="en-US" sz="1400" dirty="0" smtClean="0"/>
              <a:t>~ sudo </a:t>
            </a:r>
            <a:r>
              <a:rPr lang="en-US" sz="1400" dirty="0"/>
              <a:t>apt update </a:t>
            </a:r>
            <a:endParaRPr lang="en-US" sz="1400" dirty="0" smtClean="0"/>
          </a:p>
          <a:p>
            <a:pPr marL="0" lvl="0" indent="0">
              <a:spcBef>
                <a:spcPts val="600"/>
              </a:spcBef>
              <a:spcAft>
                <a:spcPts val="600"/>
              </a:spcAft>
              <a:buNone/>
            </a:pPr>
            <a:r>
              <a:rPr lang="en-US" sz="1400" dirty="0" smtClean="0"/>
              <a:t>~ sudo </a:t>
            </a:r>
            <a:r>
              <a:rPr lang="en-US" sz="1400" dirty="0"/>
              <a:t>apt install certbot python-certbot-nginx</a:t>
            </a:r>
            <a:br>
              <a:rPr lang="en-US" sz="1400" dirty="0"/>
            </a:br>
            <a:endParaRPr sz="1400" dirty="0"/>
          </a:p>
        </p:txBody>
      </p:sp>
      <p:sp>
        <p:nvSpPr>
          <p:cNvPr id="279" name="Google Shape;279;p2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spTree>
    <p:extLst>
      <p:ext uri="{BB962C8B-B14F-4D97-AF65-F5344CB8AC3E}">
        <p14:creationId xmlns:p14="http://schemas.microsoft.com/office/powerpoint/2010/main" val="1933986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smtClean="0"/>
              <a:t>SSL Configuration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1400" dirty="0" smtClean="0"/>
              <a:t>Instruksi Install Certbot</a:t>
            </a:r>
          </a:p>
          <a:p>
            <a:pPr marL="0" indent="0">
              <a:spcAft>
                <a:spcPts val="600"/>
              </a:spcAft>
              <a:buNone/>
            </a:pPr>
            <a:r>
              <a:rPr lang="en-US" sz="1400" dirty="0" smtClean="0"/>
              <a:t>~ sudo certbot –nginx –d anwar.instructype.com</a:t>
            </a:r>
          </a:p>
          <a:p>
            <a:pPr marL="0" indent="0">
              <a:spcAft>
                <a:spcPts val="600"/>
              </a:spcAft>
              <a:buNone/>
            </a:pPr>
            <a:r>
              <a:rPr lang="en-US" sz="1400" dirty="0" smtClean="0"/>
              <a:t>~ email </a:t>
            </a:r>
            <a:r>
              <a:rPr lang="en-US" sz="1400" dirty="0"/>
              <a:t>aktif : untuk informasi saat sertifikat akan expire </a:t>
            </a:r>
            <a:endParaRPr lang="en-US" sz="1400" dirty="0" smtClean="0"/>
          </a:p>
          <a:p>
            <a:pPr marL="0" indent="0">
              <a:spcAft>
                <a:spcPts val="600"/>
              </a:spcAft>
              <a:buNone/>
            </a:pPr>
            <a:r>
              <a:rPr lang="en-US" sz="1400" dirty="0" smtClean="0"/>
              <a:t>~ Agree </a:t>
            </a:r>
          </a:p>
          <a:p>
            <a:pPr marL="0" indent="0">
              <a:spcAft>
                <a:spcPts val="600"/>
              </a:spcAft>
              <a:buNone/>
            </a:pPr>
            <a:r>
              <a:rPr lang="en-US" sz="1400" dirty="0"/>
              <a:t>~</a:t>
            </a:r>
            <a:r>
              <a:rPr lang="en-US" sz="1400" dirty="0" smtClean="0"/>
              <a:t>Yes </a:t>
            </a:r>
          </a:p>
          <a:p>
            <a:pPr marL="0" indent="0">
              <a:spcAft>
                <a:spcPts val="600"/>
              </a:spcAft>
              <a:buNone/>
            </a:pPr>
            <a:r>
              <a:rPr lang="en-US" sz="1400" dirty="0" smtClean="0"/>
              <a:t>~ 2</a:t>
            </a: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37" y="3373793"/>
            <a:ext cx="7308981" cy="765503"/>
          </a:xfrm>
          <a:prstGeom prst="rect">
            <a:avLst/>
          </a:prstGeom>
        </p:spPr>
      </p:pic>
    </p:spTree>
    <p:extLst>
      <p:ext uri="{BB962C8B-B14F-4D97-AF65-F5344CB8AC3E}">
        <p14:creationId xmlns:p14="http://schemas.microsoft.com/office/powerpoint/2010/main" val="949044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5650150" cy="351300"/>
          </a:xfrm>
          <a:prstGeom prst="rect">
            <a:avLst/>
          </a:prstGeom>
        </p:spPr>
        <p:txBody>
          <a:bodyPr spcFirstLastPara="1" wrap="square" lIns="0" tIns="0" rIns="0" bIns="0" anchor="t" anchorCtr="0">
            <a:noAutofit/>
          </a:bodyPr>
          <a:lstStyle/>
          <a:p>
            <a:pPr lvl="0"/>
            <a:r>
              <a:rPr lang="en" sz="3000" dirty="0" smtClean="0"/>
              <a:t>SSL Configuration</a:t>
            </a:r>
            <a:endParaRPr sz="3000"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68</a:t>
            </a:fld>
            <a:endParaRPr/>
          </a:p>
        </p:txBody>
      </p:sp>
      <p:sp>
        <p:nvSpPr>
          <p:cNvPr id="6" name="Google Shape;249;p18"/>
          <p:cNvSpPr txBox="1">
            <a:spLocks/>
          </p:cNvSpPr>
          <p:nvPr/>
        </p:nvSpPr>
        <p:spPr>
          <a:xfrm>
            <a:off x="1172547" y="1428750"/>
            <a:ext cx="6604518"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0" indent="0">
              <a:spcAft>
                <a:spcPts val="600"/>
              </a:spcAft>
              <a:buNone/>
            </a:pPr>
            <a:r>
              <a:rPr lang="en-US" sz="1400" dirty="0" smtClean="0"/>
              <a:t>Terakhir lihat configurasi  Certbot SSL</a:t>
            </a: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46" y="1733550"/>
            <a:ext cx="4542453" cy="3252212"/>
          </a:xfrm>
          <a:prstGeom prst="rect">
            <a:avLst/>
          </a:prstGeom>
        </p:spPr>
      </p:pic>
    </p:spTree>
    <p:extLst>
      <p:ext uri="{BB962C8B-B14F-4D97-AF65-F5344CB8AC3E}">
        <p14:creationId xmlns:p14="http://schemas.microsoft.com/office/powerpoint/2010/main" val="1953215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p:nvPr/>
        </p:nvSpPr>
        <p:spPr>
          <a:xfrm>
            <a:off x="4450425" y="1380838"/>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2"/>
                </a:solidFill>
                <a:latin typeface="Inria Sans Light"/>
                <a:ea typeface="Inria Sans Light"/>
                <a:cs typeface="Inria Sans Light"/>
                <a:sym typeface="Inria Sans Light"/>
              </a:rPr>
              <a:t>Place your screenshot here</a:t>
            </a:r>
            <a:endParaRPr sz="1000" dirty="0">
              <a:solidFill>
                <a:schemeClr val="dk2"/>
              </a:solidFill>
              <a:latin typeface="Inria Sans Light"/>
              <a:ea typeface="Inria Sans Light"/>
              <a:cs typeface="Inria Sans Light"/>
              <a:sym typeface="Inria Sans Light"/>
            </a:endParaRPr>
          </a:p>
        </p:txBody>
      </p:sp>
      <p:sp>
        <p:nvSpPr>
          <p:cNvPr id="434" name="Google Shape;434;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69</a:t>
            </a:fld>
            <a:endParaRPr/>
          </a:p>
        </p:txBody>
      </p:sp>
      <p:grpSp>
        <p:nvGrpSpPr>
          <p:cNvPr id="435" name="Google Shape;435;p33"/>
          <p:cNvGrpSpPr/>
          <p:nvPr/>
        </p:nvGrpSpPr>
        <p:grpSpPr>
          <a:xfrm>
            <a:off x="3945574" y="1241054"/>
            <a:ext cx="4542205" cy="2661224"/>
            <a:chOff x="1177450" y="241631"/>
            <a:chExt cx="6173152" cy="3616776"/>
          </a:xfrm>
        </p:grpSpPr>
        <p:sp>
          <p:nvSpPr>
            <p:cNvPr id="436" name="Google Shape;436;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111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0" name="Google Shape;440;p33"/>
          <p:cNvSpPr txBox="1">
            <a:spLocks noGrp="1"/>
          </p:cNvSpPr>
          <p:nvPr>
            <p:ph type="body" idx="4294967295"/>
          </p:nvPr>
        </p:nvSpPr>
        <p:spPr>
          <a:xfrm>
            <a:off x="1207850" y="373575"/>
            <a:ext cx="2791800" cy="4396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latin typeface="Saira SemiCondensed Medium"/>
                <a:ea typeface="Saira SemiCondensed Medium"/>
                <a:cs typeface="Saira SemiCondensed Medium"/>
                <a:sym typeface="Saira SemiCondensed Medium"/>
              </a:rPr>
              <a:t>Finish</a:t>
            </a:r>
            <a:endParaRPr dirty="0">
              <a:latin typeface="Saira SemiCondensed Medium"/>
              <a:ea typeface="Saira SemiCondensed Medium"/>
              <a:cs typeface="Saira SemiCondensed Medium"/>
              <a:sym typeface="Saira SemiCondensed Medium"/>
            </a:endParaRPr>
          </a:p>
          <a:p>
            <a:pPr marL="0" lvl="0" indent="0" algn="l" rtl="0">
              <a:spcBef>
                <a:spcPts val="600"/>
              </a:spcBef>
              <a:spcAft>
                <a:spcPts val="600"/>
              </a:spcAft>
              <a:buNone/>
            </a:pPr>
            <a:r>
              <a:rPr lang="en" sz="2000" dirty="0" smtClean="0"/>
              <a:t>Aplikasi sudah berhasil di deploy dan bisa diakses menggunakan ssl</a:t>
            </a: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425" y="1380838"/>
            <a:ext cx="3532500" cy="22396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Setup VM di VirtualBox</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4</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552" y="1201998"/>
            <a:ext cx="3316889" cy="312235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475822"/>
            <a:ext cx="3421644" cy="2574702"/>
          </a:xfrm>
          <a:prstGeom prst="rect">
            <a:avLst/>
          </a:prstGeom>
        </p:spPr>
      </p:pic>
    </p:spTree>
    <p:extLst>
      <p:ext uri="{BB962C8B-B14F-4D97-AF65-F5344CB8AC3E}">
        <p14:creationId xmlns:p14="http://schemas.microsoft.com/office/powerpoint/2010/main" val="23560304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4"/>
          <p:cNvSpPr txBox="1">
            <a:spLocks noGrp="1"/>
          </p:cNvSpPr>
          <p:nvPr>
            <p:ph type="ctrTitle" idx="4294967295"/>
          </p:nvPr>
        </p:nvSpPr>
        <p:spPr>
          <a:xfrm>
            <a:off x="1207775" y="1050000"/>
            <a:ext cx="3271200" cy="970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800"/>
              <a:t>THANKS!</a:t>
            </a:r>
            <a:endParaRPr sz="6800"/>
          </a:p>
        </p:txBody>
      </p:sp>
      <p:sp>
        <p:nvSpPr>
          <p:cNvPr id="447" name="Google Shape;447;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70</a:t>
            </a:fld>
            <a:endParaRPr/>
          </a:p>
        </p:txBody>
      </p:sp>
      <p:grpSp>
        <p:nvGrpSpPr>
          <p:cNvPr id="448" name="Google Shape;448;p34"/>
          <p:cNvGrpSpPr/>
          <p:nvPr/>
        </p:nvGrpSpPr>
        <p:grpSpPr>
          <a:xfrm rot="10800000">
            <a:off x="5014102" y="1109741"/>
            <a:ext cx="4122748" cy="2955434"/>
            <a:chOff x="291713" y="847485"/>
            <a:chExt cx="489987" cy="351315"/>
          </a:xfrm>
        </p:grpSpPr>
        <p:sp>
          <p:nvSpPr>
            <p:cNvPr id="449" name="Google Shape;449;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5781655" y="2060399"/>
            <a:ext cx="958428" cy="901731"/>
            <a:chOff x="5972700" y="2330200"/>
            <a:chExt cx="411625" cy="387275"/>
          </a:xfrm>
        </p:grpSpPr>
        <p:sp>
          <p:nvSpPr>
            <p:cNvPr id="452" name="Google Shape;452;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5</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148" y="1885950"/>
            <a:ext cx="3609309" cy="272155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6811" y="1885949"/>
            <a:ext cx="3483938" cy="2721553"/>
          </a:xfrm>
          <a:prstGeom prst="rect">
            <a:avLst/>
          </a:prstGeom>
        </p:spPr>
      </p:pic>
      <p:sp>
        <p:nvSpPr>
          <p:cNvPr id="6" name="Google Shape;228;p15"/>
          <p:cNvSpPr txBox="1">
            <a:spLocks/>
          </p:cNvSpPr>
          <p:nvPr/>
        </p:nvSpPr>
        <p:spPr>
          <a:xfrm>
            <a:off x="1765148" y="1429913"/>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Select Language =&gt; English</a:t>
            </a:r>
            <a:endParaRPr lang="en-US" sz="1400" dirty="0"/>
          </a:p>
        </p:txBody>
      </p:sp>
      <p:sp>
        <p:nvSpPr>
          <p:cNvPr id="7" name="Google Shape;228;p15"/>
          <p:cNvSpPr txBox="1">
            <a:spLocks/>
          </p:cNvSpPr>
          <p:nvPr/>
        </p:nvSpPr>
        <p:spPr>
          <a:xfrm>
            <a:off x="5454125" y="1498158"/>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Continue without update</a:t>
            </a:r>
            <a:endParaRPr lang="en-US" sz="1400" dirty="0"/>
          </a:p>
        </p:txBody>
      </p:sp>
    </p:spTree>
    <p:extLst>
      <p:ext uri="{BB962C8B-B14F-4D97-AF65-F5344CB8AC3E}">
        <p14:creationId xmlns:p14="http://schemas.microsoft.com/office/powerpoint/2010/main" val="23560304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752600" y="438150"/>
            <a:ext cx="6634200" cy="608400"/>
          </a:xfrm>
          <a:prstGeom prst="rect">
            <a:avLst/>
          </a:prstGeom>
        </p:spPr>
        <p:txBody>
          <a:bodyPr spcFirstLastPara="1" wrap="square" lIns="0" tIns="0" rIns="0" bIns="0" anchor="b" anchorCtr="0">
            <a:noAutofit/>
          </a:bodyPr>
          <a:lstStyle/>
          <a:p>
            <a:pPr lvl="0"/>
            <a:r>
              <a:rPr lang="en" dirty="0"/>
              <a:t>Ubuntu Installation</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6</a:t>
            </a:r>
            <a:endParaRPr b="1" dirty="0">
              <a:solidFill>
                <a:schemeClr val="dk1"/>
              </a:solidFill>
              <a:latin typeface="Saira Semi Condensed"/>
              <a:ea typeface="Saira Semi Condensed"/>
              <a:cs typeface="Saira Semi Condensed"/>
              <a:sym typeface="Saira Semi Condense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999" y="1784262"/>
            <a:ext cx="3481993" cy="2627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045" y="1808755"/>
            <a:ext cx="3421644" cy="2588659"/>
          </a:xfrm>
          <a:prstGeom prst="rect">
            <a:avLst/>
          </a:prstGeom>
        </p:spPr>
      </p:pic>
      <p:sp>
        <p:nvSpPr>
          <p:cNvPr id="6" name="Google Shape;228;p15"/>
          <p:cNvSpPr txBox="1">
            <a:spLocks/>
          </p:cNvSpPr>
          <p:nvPr/>
        </p:nvSpPr>
        <p:spPr>
          <a:xfrm>
            <a:off x="1765148" y="1429913"/>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Select Language =&gt; English (US)</a:t>
            </a:r>
            <a:endParaRPr lang="en-US" sz="1400" dirty="0"/>
          </a:p>
        </p:txBody>
      </p:sp>
      <p:sp>
        <p:nvSpPr>
          <p:cNvPr id="7" name="Google Shape;228;p15"/>
          <p:cNvSpPr txBox="1">
            <a:spLocks/>
          </p:cNvSpPr>
          <p:nvPr/>
        </p:nvSpPr>
        <p:spPr>
          <a:xfrm>
            <a:off x="5467212" y="1481839"/>
            <a:ext cx="3609309" cy="20094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4800"/>
              <a:buFont typeface="Saira SemiCondensed Medium"/>
              <a:buNone/>
              <a:defRPr sz="4800" b="0" i="0" u="none" strike="noStrike" cap="none">
                <a:solidFill>
                  <a:schemeClr val="dk1"/>
                </a:solidFill>
                <a:latin typeface="Saira SemiCondensed Medium"/>
                <a:ea typeface="Saira SemiCondensed Medium"/>
                <a:cs typeface="Saira SemiCondensed Medium"/>
                <a:sym typeface="Saira SemiCondensed Medium"/>
              </a:defRPr>
            </a:lvl9pPr>
          </a:lstStyle>
          <a:p>
            <a:pPr algn="ctr"/>
            <a:r>
              <a:rPr lang="en-US" sz="1400" dirty="0" smtClean="0"/>
              <a:t>Sesuaikan Network Interface</a:t>
            </a:r>
            <a:endParaRPr lang="en-US" sz="1400" dirty="0"/>
          </a:p>
        </p:txBody>
      </p:sp>
    </p:spTree>
    <p:extLst>
      <p:ext uri="{BB962C8B-B14F-4D97-AF65-F5344CB8AC3E}">
        <p14:creationId xmlns:p14="http://schemas.microsoft.com/office/powerpoint/2010/main" val="2356030483"/>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1026</Words>
  <Application>Microsoft Office PowerPoint</Application>
  <PresentationFormat>On-screen Show (16:9)</PresentationFormat>
  <Paragraphs>268</Paragraphs>
  <Slides>70</Slides>
  <Notes>70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Wingdings</vt:lpstr>
      <vt:lpstr>Titillium Web</vt:lpstr>
      <vt:lpstr>Saira SemiCondensed Medium</vt:lpstr>
      <vt:lpstr>Saira Semi Condensed</vt:lpstr>
      <vt:lpstr>Inria Sans Light</vt:lpstr>
      <vt:lpstr>Calibri</vt:lpstr>
      <vt:lpstr>Gurney template</vt:lpstr>
      <vt:lpstr>Dumbways Bootcamp DevOps!</vt:lpstr>
      <vt:lpstr>INSTRUCTIONS FOR USE</vt:lpstr>
      <vt:lpstr>Virtual Machine</vt:lpstr>
      <vt:lpstr>Setup VM di VirtualBox</vt:lpstr>
      <vt:lpstr>Setup VM di VirtualBox</vt:lpstr>
      <vt:lpstr>Setup VM di VirtualBox</vt:lpstr>
      <vt:lpstr>Setup VM di VirtualBox</vt:lpstr>
      <vt:lpstr>Ubuntu Installation</vt:lpstr>
      <vt:lpstr>Ubuntu Installation</vt:lpstr>
      <vt:lpstr>Ubuntu InstallationInstallation</vt:lpstr>
      <vt:lpstr>Ubuntu Installation</vt:lpstr>
      <vt:lpstr>Ubuntu Installation</vt:lpstr>
      <vt:lpstr>Ubuntu Installation</vt:lpstr>
      <vt:lpstr>Ubuntu Installation</vt:lpstr>
      <vt:lpstr>Ubuntu Installation</vt:lpstr>
      <vt:lpstr>Setup Network VM</vt:lpstr>
      <vt:lpstr>Ubuntu Installation</vt:lpstr>
      <vt:lpstr>Install Application</vt:lpstr>
      <vt:lpstr>Install Application</vt:lpstr>
      <vt:lpstr>PowerPoint Presentation</vt:lpstr>
      <vt:lpstr>PowerPoint Presentation</vt:lpstr>
      <vt:lpstr>Cloud Computing</vt:lpstr>
      <vt:lpstr>Kebutuhan</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Create and Setup Server</vt:lpstr>
      <vt:lpstr>Server for Application</vt:lpstr>
      <vt:lpstr>Server for Application</vt:lpstr>
      <vt:lpstr>Server for Application</vt:lpstr>
      <vt:lpstr>Server for Application</vt:lpstr>
      <vt:lpstr>Public Server – Reverse Proxy</vt:lpstr>
      <vt:lpstr>Public Server – Reverse Proxy</vt:lpstr>
      <vt:lpstr>Public Server – Reverse Proxy</vt:lpstr>
      <vt:lpstr>Custom Domain</vt:lpstr>
      <vt:lpstr>Server for Application</vt:lpstr>
      <vt:lpstr>SSL Configuration</vt:lpstr>
      <vt:lpstr>SSL Configuration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Dumbways Bootcamp DevOps!</dc:title>
  <cp:lastModifiedBy>eidoscore</cp:lastModifiedBy>
  <cp:revision>17</cp:revision>
  <dcterms:modified xsi:type="dcterms:W3CDTF">2020-12-13T06:10:29Z</dcterms:modified>
</cp:coreProperties>
</file>